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73" r:id="rId5"/>
    <p:sldId id="260" r:id="rId6"/>
    <p:sldId id="274" r:id="rId7"/>
    <p:sldId id="285" r:id="rId8"/>
    <p:sldId id="263" r:id="rId9"/>
    <p:sldId id="284" r:id="rId10"/>
    <p:sldId id="266" r:id="rId11"/>
    <p:sldId id="267" r:id="rId12"/>
    <p:sldId id="264" r:id="rId13"/>
    <p:sldId id="287" r:id="rId14"/>
    <p:sldId id="277" r:id="rId15"/>
    <p:sldId id="282" r:id="rId16"/>
    <p:sldId id="270" r:id="rId17"/>
    <p:sldId id="265" r:id="rId18"/>
    <p:sldId id="283" r:id="rId19"/>
    <p:sldId id="269" r:id="rId20"/>
    <p:sldId id="288" r:id="rId21"/>
    <p:sldId id="278" r:id="rId22"/>
    <p:sldId id="28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4D4C6-AF75-4998-8C01-04DDFEED148B}" v="1683" dt="2020-12-07T08:53:33.124"/>
    <p1510:client id="{49FFEBFA-C552-4C94-A57A-496189FCA8F5}" v="93" dt="2020-12-08T01:12:49.128"/>
    <p1510:client id="{A97CA70A-6FDC-4C5E-B14B-25AA5F6CAE09}" v="4" dt="2020-12-08T01:17:52.106"/>
    <p1510:client id="{C2824DD9-5489-1A47-A2BE-361A825E2947}" v="2247" dt="2020-12-08T03:02:15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A4DBFE-CC3F-44DA-BF1F-54EBE1935A8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1CCF63A-EC04-4639-818E-511831619AAF}">
      <dgm:prSet/>
      <dgm:spPr/>
      <dgm:t>
        <a:bodyPr/>
        <a:lstStyle/>
        <a:p>
          <a:r>
            <a:rPr lang="en-US"/>
            <a:t>Detect Anomalies in X-ray images using Generative Adversarial Networks.</a:t>
          </a:r>
        </a:p>
      </dgm:t>
    </dgm:pt>
    <dgm:pt modelId="{68BC1416-6246-4EE7-9BD4-1FF070212F69}" type="parTrans" cxnId="{2615A8CA-B7A3-47F5-91F9-4B32077F0A07}">
      <dgm:prSet/>
      <dgm:spPr/>
      <dgm:t>
        <a:bodyPr/>
        <a:lstStyle/>
        <a:p>
          <a:endParaRPr lang="en-US"/>
        </a:p>
      </dgm:t>
    </dgm:pt>
    <dgm:pt modelId="{C480B840-1C76-4C0E-8354-BB4B55F75DCA}" type="sibTrans" cxnId="{2615A8CA-B7A3-47F5-91F9-4B32077F0A07}">
      <dgm:prSet/>
      <dgm:spPr/>
      <dgm:t>
        <a:bodyPr/>
        <a:lstStyle/>
        <a:p>
          <a:endParaRPr lang="en-US"/>
        </a:p>
      </dgm:t>
    </dgm:pt>
    <dgm:pt modelId="{7269BD6A-DB1E-4996-B1DF-7BB2C0B1B886}">
      <dgm:prSet/>
      <dgm:spPr/>
      <dgm:t>
        <a:bodyPr/>
        <a:lstStyle/>
        <a:p>
          <a:r>
            <a:rPr lang="en-US"/>
            <a:t>GANs are mainly used to generate large volume of synthetic data.</a:t>
          </a:r>
        </a:p>
      </dgm:t>
    </dgm:pt>
    <dgm:pt modelId="{2258CA9F-02CD-45FD-BC55-05B5979C645E}" type="parTrans" cxnId="{6A913D8E-CCBE-487D-A1B6-09BA2AC0E184}">
      <dgm:prSet/>
      <dgm:spPr/>
      <dgm:t>
        <a:bodyPr/>
        <a:lstStyle/>
        <a:p>
          <a:endParaRPr lang="en-US"/>
        </a:p>
      </dgm:t>
    </dgm:pt>
    <dgm:pt modelId="{794AC5B6-49CA-42ED-B23C-0F15E7DCD488}" type="sibTrans" cxnId="{6A913D8E-CCBE-487D-A1B6-09BA2AC0E184}">
      <dgm:prSet/>
      <dgm:spPr/>
      <dgm:t>
        <a:bodyPr/>
        <a:lstStyle/>
        <a:p>
          <a:endParaRPr lang="en-US"/>
        </a:p>
      </dgm:t>
    </dgm:pt>
    <dgm:pt modelId="{44B3E055-F3D7-489B-8E9D-2D95D982DD79}">
      <dgm:prSet/>
      <dgm:spPr/>
      <dgm:t>
        <a:bodyPr/>
        <a:lstStyle/>
        <a:p>
          <a:r>
            <a:rPr lang="en-US"/>
            <a:t>We have utilized GAN’s discriminator and  generated synthetic images to detect anomaly in X-ray images</a:t>
          </a:r>
        </a:p>
      </dgm:t>
    </dgm:pt>
    <dgm:pt modelId="{094554D3-92D2-4727-A2BB-EFA681FC78FA}" type="parTrans" cxnId="{D54C70FD-4B45-4A8C-9243-E38171C739AC}">
      <dgm:prSet/>
      <dgm:spPr/>
      <dgm:t>
        <a:bodyPr/>
        <a:lstStyle/>
        <a:p>
          <a:endParaRPr lang="en-US"/>
        </a:p>
      </dgm:t>
    </dgm:pt>
    <dgm:pt modelId="{E50ADABA-CE5D-414A-B53A-AE8D89B45F80}" type="sibTrans" cxnId="{D54C70FD-4B45-4A8C-9243-E38171C739AC}">
      <dgm:prSet/>
      <dgm:spPr/>
      <dgm:t>
        <a:bodyPr/>
        <a:lstStyle/>
        <a:p>
          <a:endParaRPr lang="en-US"/>
        </a:p>
      </dgm:t>
    </dgm:pt>
    <dgm:pt modelId="{EC510E1E-CBFD-A344-AC6A-5D764E5887D2}" type="pres">
      <dgm:prSet presAssocID="{D9A4DBFE-CC3F-44DA-BF1F-54EBE1935A85}" presName="vert0" presStyleCnt="0">
        <dgm:presLayoutVars>
          <dgm:dir/>
          <dgm:animOne val="branch"/>
          <dgm:animLvl val="lvl"/>
        </dgm:presLayoutVars>
      </dgm:prSet>
      <dgm:spPr/>
    </dgm:pt>
    <dgm:pt modelId="{B7D532AE-4295-5A48-8C09-5D6AFEBD402A}" type="pres">
      <dgm:prSet presAssocID="{11CCF63A-EC04-4639-818E-511831619AAF}" presName="thickLine" presStyleLbl="alignNode1" presStyleIdx="0" presStyleCnt="3"/>
      <dgm:spPr/>
    </dgm:pt>
    <dgm:pt modelId="{B3B004D3-1782-E147-A44B-97C683234C21}" type="pres">
      <dgm:prSet presAssocID="{11CCF63A-EC04-4639-818E-511831619AAF}" presName="horz1" presStyleCnt="0"/>
      <dgm:spPr/>
    </dgm:pt>
    <dgm:pt modelId="{A604AE9F-6DD6-564D-A4AD-DD6D196277CD}" type="pres">
      <dgm:prSet presAssocID="{11CCF63A-EC04-4639-818E-511831619AAF}" presName="tx1" presStyleLbl="revTx" presStyleIdx="0" presStyleCnt="3"/>
      <dgm:spPr/>
    </dgm:pt>
    <dgm:pt modelId="{A3EE4010-2E4B-D341-941F-E55434E24C8C}" type="pres">
      <dgm:prSet presAssocID="{11CCF63A-EC04-4639-818E-511831619AAF}" presName="vert1" presStyleCnt="0"/>
      <dgm:spPr/>
    </dgm:pt>
    <dgm:pt modelId="{E88EAD75-7366-5C4F-ABB5-663027F61057}" type="pres">
      <dgm:prSet presAssocID="{7269BD6A-DB1E-4996-B1DF-7BB2C0B1B886}" presName="thickLine" presStyleLbl="alignNode1" presStyleIdx="1" presStyleCnt="3"/>
      <dgm:spPr/>
    </dgm:pt>
    <dgm:pt modelId="{E29EB95C-B636-EB44-BB47-BB0ED76AE3EE}" type="pres">
      <dgm:prSet presAssocID="{7269BD6A-DB1E-4996-B1DF-7BB2C0B1B886}" presName="horz1" presStyleCnt="0"/>
      <dgm:spPr/>
    </dgm:pt>
    <dgm:pt modelId="{6D0A54DE-DAA6-2C4D-9002-2C52891BF34C}" type="pres">
      <dgm:prSet presAssocID="{7269BD6A-DB1E-4996-B1DF-7BB2C0B1B886}" presName="tx1" presStyleLbl="revTx" presStyleIdx="1" presStyleCnt="3"/>
      <dgm:spPr/>
    </dgm:pt>
    <dgm:pt modelId="{006475FF-92B2-F54A-BDC7-205EDF664438}" type="pres">
      <dgm:prSet presAssocID="{7269BD6A-DB1E-4996-B1DF-7BB2C0B1B886}" presName="vert1" presStyleCnt="0"/>
      <dgm:spPr/>
    </dgm:pt>
    <dgm:pt modelId="{B7929494-FC44-DE49-843C-E25F4C4416A8}" type="pres">
      <dgm:prSet presAssocID="{44B3E055-F3D7-489B-8E9D-2D95D982DD79}" presName="thickLine" presStyleLbl="alignNode1" presStyleIdx="2" presStyleCnt="3"/>
      <dgm:spPr/>
    </dgm:pt>
    <dgm:pt modelId="{73285929-0F35-294D-9F8F-E8E97080004D}" type="pres">
      <dgm:prSet presAssocID="{44B3E055-F3D7-489B-8E9D-2D95D982DD79}" presName="horz1" presStyleCnt="0"/>
      <dgm:spPr/>
    </dgm:pt>
    <dgm:pt modelId="{8A3030BC-3725-F646-B93E-3B66BCD813F4}" type="pres">
      <dgm:prSet presAssocID="{44B3E055-F3D7-489B-8E9D-2D95D982DD79}" presName="tx1" presStyleLbl="revTx" presStyleIdx="2" presStyleCnt="3"/>
      <dgm:spPr/>
    </dgm:pt>
    <dgm:pt modelId="{5143F824-778D-204D-98C1-ABDC3B28AFC7}" type="pres">
      <dgm:prSet presAssocID="{44B3E055-F3D7-489B-8E9D-2D95D982DD79}" presName="vert1" presStyleCnt="0"/>
      <dgm:spPr/>
    </dgm:pt>
  </dgm:ptLst>
  <dgm:cxnLst>
    <dgm:cxn modelId="{79AF5101-92C6-0D4F-837B-1FE21BB7B593}" type="presOf" srcId="{7269BD6A-DB1E-4996-B1DF-7BB2C0B1B886}" destId="{6D0A54DE-DAA6-2C4D-9002-2C52891BF34C}" srcOrd="0" destOrd="0" presId="urn:microsoft.com/office/officeart/2008/layout/LinedList"/>
    <dgm:cxn modelId="{34E7B546-DA98-084F-A168-91364FCC721F}" type="presOf" srcId="{D9A4DBFE-CC3F-44DA-BF1F-54EBE1935A85}" destId="{EC510E1E-CBFD-A344-AC6A-5D764E5887D2}" srcOrd="0" destOrd="0" presId="urn:microsoft.com/office/officeart/2008/layout/LinedList"/>
    <dgm:cxn modelId="{587C1277-9FAB-3A45-8A6E-3B240EF97110}" type="presOf" srcId="{11CCF63A-EC04-4639-818E-511831619AAF}" destId="{A604AE9F-6DD6-564D-A4AD-DD6D196277CD}" srcOrd="0" destOrd="0" presId="urn:microsoft.com/office/officeart/2008/layout/LinedList"/>
    <dgm:cxn modelId="{57512F7E-90DF-F048-92C2-D04E3481B900}" type="presOf" srcId="{44B3E055-F3D7-489B-8E9D-2D95D982DD79}" destId="{8A3030BC-3725-F646-B93E-3B66BCD813F4}" srcOrd="0" destOrd="0" presId="urn:microsoft.com/office/officeart/2008/layout/LinedList"/>
    <dgm:cxn modelId="{6A913D8E-CCBE-487D-A1B6-09BA2AC0E184}" srcId="{D9A4DBFE-CC3F-44DA-BF1F-54EBE1935A85}" destId="{7269BD6A-DB1E-4996-B1DF-7BB2C0B1B886}" srcOrd="1" destOrd="0" parTransId="{2258CA9F-02CD-45FD-BC55-05B5979C645E}" sibTransId="{794AC5B6-49CA-42ED-B23C-0F15E7DCD488}"/>
    <dgm:cxn modelId="{2615A8CA-B7A3-47F5-91F9-4B32077F0A07}" srcId="{D9A4DBFE-CC3F-44DA-BF1F-54EBE1935A85}" destId="{11CCF63A-EC04-4639-818E-511831619AAF}" srcOrd="0" destOrd="0" parTransId="{68BC1416-6246-4EE7-9BD4-1FF070212F69}" sibTransId="{C480B840-1C76-4C0E-8354-BB4B55F75DCA}"/>
    <dgm:cxn modelId="{D54C70FD-4B45-4A8C-9243-E38171C739AC}" srcId="{D9A4DBFE-CC3F-44DA-BF1F-54EBE1935A85}" destId="{44B3E055-F3D7-489B-8E9D-2D95D982DD79}" srcOrd="2" destOrd="0" parTransId="{094554D3-92D2-4727-A2BB-EFA681FC78FA}" sibTransId="{E50ADABA-CE5D-414A-B53A-AE8D89B45F80}"/>
    <dgm:cxn modelId="{82D2CB34-3072-8448-B012-1EBB063F9C2F}" type="presParOf" srcId="{EC510E1E-CBFD-A344-AC6A-5D764E5887D2}" destId="{B7D532AE-4295-5A48-8C09-5D6AFEBD402A}" srcOrd="0" destOrd="0" presId="urn:microsoft.com/office/officeart/2008/layout/LinedList"/>
    <dgm:cxn modelId="{C524AAB5-68C8-934D-86E6-9F777739B421}" type="presParOf" srcId="{EC510E1E-CBFD-A344-AC6A-5D764E5887D2}" destId="{B3B004D3-1782-E147-A44B-97C683234C21}" srcOrd="1" destOrd="0" presId="urn:microsoft.com/office/officeart/2008/layout/LinedList"/>
    <dgm:cxn modelId="{1302298D-F2C3-2941-8027-60D4ED914424}" type="presParOf" srcId="{B3B004D3-1782-E147-A44B-97C683234C21}" destId="{A604AE9F-6DD6-564D-A4AD-DD6D196277CD}" srcOrd="0" destOrd="0" presId="urn:microsoft.com/office/officeart/2008/layout/LinedList"/>
    <dgm:cxn modelId="{4CBF24B8-4539-7546-AF38-CAB987B5F1E5}" type="presParOf" srcId="{B3B004D3-1782-E147-A44B-97C683234C21}" destId="{A3EE4010-2E4B-D341-941F-E55434E24C8C}" srcOrd="1" destOrd="0" presId="urn:microsoft.com/office/officeart/2008/layout/LinedList"/>
    <dgm:cxn modelId="{87EC494A-FCE4-DB42-B04F-CBFFB7A4A679}" type="presParOf" srcId="{EC510E1E-CBFD-A344-AC6A-5D764E5887D2}" destId="{E88EAD75-7366-5C4F-ABB5-663027F61057}" srcOrd="2" destOrd="0" presId="urn:microsoft.com/office/officeart/2008/layout/LinedList"/>
    <dgm:cxn modelId="{731AA67F-54E2-6243-AD3D-052DFA876958}" type="presParOf" srcId="{EC510E1E-CBFD-A344-AC6A-5D764E5887D2}" destId="{E29EB95C-B636-EB44-BB47-BB0ED76AE3EE}" srcOrd="3" destOrd="0" presId="urn:microsoft.com/office/officeart/2008/layout/LinedList"/>
    <dgm:cxn modelId="{5A466527-E81B-A84F-AC30-D4CF615E1105}" type="presParOf" srcId="{E29EB95C-B636-EB44-BB47-BB0ED76AE3EE}" destId="{6D0A54DE-DAA6-2C4D-9002-2C52891BF34C}" srcOrd="0" destOrd="0" presId="urn:microsoft.com/office/officeart/2008/layout/LinedList"/>
    <dgm:cxn modelId="{642D2930-99F5-A747-9749-C44A375FD474}" type="presParOf" srcId="{E29EB95C-B636-EB44-BB47-BB0ED76AE3EE}" destId="{006475FF-92B2-F54A-BDC7-205EDF664438}" srcOrd="1" destOrd="0" presId="urn:microsoft.com/office/officeart/2008/layout/LinedList"/>
    <dgm:cxn modelId="{1C01BA53-E431-5A45-B9B5-8DACC14C3022}" type="presParOf" srcId="{EC510E1E-CBFD-A344-AC6A-5D764E5887D2}" destId="{B7929494-FC44-DE49-843C-E25F4C4416A8}" srcOrd="4" destOrd="0" presId="urn:microsoft.com/office/officeart/2008/layout/LinedList"/>
    <dgm:cxn modelId="{2AC637F5-B510-F44E-9ECB-6B80C6C37EA3}" type="presParOf" srcId="{EC510E1E-CBFD-A344-AC6A-5D764E5887D2}" destId="{73285929-0F35-294D-9F8F-E8E97080004D}" srcOrd="5" destOrd="0" presId="urn:microsoft.com/office/officeart/2008/layout/LinedList"/>
    <dgm:cxn modelId="{60F85CA4-D8C1-F848-95E2-115DAEFB2050}" type="presParOf" srcId="{73285929-0F35-294D-9F8F-E8E97080004D}" destId="{8A3030BC-3725-F646-B93E-3B66BCD813F4}" srcOrd="0" destOrd="0" presId="urn:microsoft.com/office/officeart/2008/layout/LinedList"/>
    <dgm:cxn modelId="{D0BCEEB8-438D-F946-8AA4-33E9CA6C9B96}" type="presParOf" srcId="{73285929-0F35-294D-9F8F-E8E97080004D}" destId="{5143F824-778D-204D-98C1-ABDC3B28AF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6F427-18FA-4942-8D2C-76C7E44F27D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A92D8C-F78E-4E55-AF32-A1E70571E56B}">
      <dgm:prSet/>
      <dgm:spPr/>
      <dgm:t>
        <a:bodyPr/>
        <a:lstStyle/>
        <a:p>
          <a:r>
            <a:rPr lang="en-US"/>
            <a:t>Generate Fake images using trained generator model</a:t>
          </a:r>
        </a:p>
      </dgm:t>
    </dgm:pt>
    <dgm:pt modelId="{7E02ED5C-D522-40DE-AFF1-C666EF2DF186}" type="parTrans" cxnId="{7EBEE679-C6E9-4922-8E2E-FAEC987ACF0A}">
      <dgm:prSet/>
      <dgm:spPr/>
      <dgm:t>
        <a:bodyPr/>
        <a:lstStyle/>
        <a:p>
          <a:endParaRPr lang="en-US"/>
        </a:p>
      </dgm:t>
    </dgm:pt>
    <dgm:pt modelId="{5B58EDC1-79DA-43A4-B3F3-E0C6171DDE55}" type="sibTrans" cxnId="{7EBEE679-C6E9-4922-8E2E-FAEC987ACF0A}">
      <dgm:prSet/>
      <dgm:spPr/>
      <dgm:t>
        <a:bodyPr/>
        <a:lstStyle/>
        <a:p>
          <a:endParaRPr lang="en-US"/>
        </a:p>
      </dgm:t>
    </dgm:pt>
    <dgm:pt modelId="{158EDF21-DE97-405C-A993-434ABA63D502}">
      <dgm:prSet/>
      <dgm:spPr/>
      <dgm:t>
        <a:bodyPr/>
        <a:lstStyle/>
        <a:p>
          <a:r>
            <a:rPr lang="en-US"/>
            <a:t>Get discriminator values for real and fake images</a:t>
          </a:r>
        </a:p>
      </dgm:t>
    </dgm:pt>
    <dgm:pt modelId="{958F8288-B8F4-4989-9838-2C46AD3B9BF8}" type="parTrans" cxnId="{106684CB-30DA-4B8A-B0F3-4E5AA2BB4DC5}">
      <dgm:prSet/>
      <dgm:spPr/>
      <dgm:t>
        <a:bodyPr/>
        <a:lstStyle/>
        <a:p>
          <a:endParaRPr lang="en-US"/>
        </a:p>
      </dgm:t>
    </dgm:pt>
    <dgm:pt modelId="{292E1F33-ACD8-4F8B-BFFD-62AB71C0FD7A}" type="sibTrans" cxnId="{106684CB-30DA-4B8A-B0F3-4E5AA2BB4DC5}">
      <dgm:prSet/>
      <dgm:spPr/>
      <dgm:t>
        <a:bodyPr/>
        <a:lstStyle/>
        <a:p>
          <a:endParaRPr lang="en-US"/>
        </a:p>
      </dgm:t>
    </dgm:pt>
    <dgm:pt modelId="{B65E63BA-79F1-49B6-BE7E-F4F8DBF92553}">
      <dgm:prSet/>
      <dgm:spPr/>
      <dgm:t>
        <a:bodyPr/>
        <a:lstStyle/>
        <a:p>
          <a:r>
            <a:rPr lang="en-US"/>
            <a:t>Compute feature distance from the discriminator outputs</a:t>
          </a:r>
          <a:r>
            <a:rPr lang="en-US" b="1" i="1"/>
            <a:t>.</a:t>
          </a:r>
          <a:endParaRPr lang="en-US"/>
        </a:p>
      </dgm:t>
    </dgm:pt>
    <dgm:pt modelId="{D23C7E50-60A1-496E-B4B9-A7CC82C58339}" type="parTrans" cxnId="{454F3B9C-3B06-4C55-8327-48825A92959E}">
      <dgm:prSet/>
      <dgm:spPr/>
      <dgm:t>
        <a:bodyPr/>
        <a:lstStyle/>
        <a:p>
          <a:endParaRPr lang="en-US"/>
        </a:p>
      </dgm:t>
    </dgm:pt>
    <dgm:pt modelId="{6E65861F-B350-4ABC-8664-A3A40FA3565A}" type="sibTrans" cxnId="{454F3B9C-3B06-4C55-8327-48825A92959E}">
      <dgm:prSet/>
      <dgm:spPr/>
      <dgm:t>
        <a:bodyPr/>
        <a:lstStyle/>
        <a:p>
          <a:endParaRPr lang="en-US"/>
        </a:p>
      </dgm:t>
    </dgm:pt>
    <dgm:pt modelId="{81117936-B72C-470F-84BF-EAA6CC973EBD}">
      <dgm:prSet/>
      <dgm:spPr/>
      <dgm:t>
        <a:bodyPr/>
        <a:lstStyle/>
        <a:p>
          <a:r>
            <a:rPr lang="en-US"/>
            <a:t>Compute image distance from the real and fake images</a:t>
          </a:r>
        </a:p>
      </dgm:t>
    </dgm:pt>
    <dgm:pt modelId="{109E220A-D91B-4774-AE5D-646F6356D416}" type="parTrans" cxnId="{338B169E-E7F3-4202-A590-187ACC45171F}">
      <dgm:prSet/>
      <dgm:spPr/>
      <dgm:t>
        <a:bodyPr/>
        <a:lstStyle/>
        <a:p>
          <a:endParaRPr lang="en-US"/>
        </a:p>
      </dgm:t>
    </dgm:pt>
    <dgm:pt modelId="{4BDCEE29-D965-4A79-B5B3-3AA2AC74AE17}" type="sibTrans" cxnId="{338B169E-E7F3-4202-A590-187ACC45171F}">
      <dgm:prSet/>
      <dgm:spPr/>
      <dgm:t>
        <a:bodyPr/>
        <a:lstStyle/>
        <a:p>
          <a:endParaRPr lang="en-US"/>
        </a:p>
      </dgm:t>
    </dgm:pt>
    <dgm:pt modelId="{FEA153A0-91CF-1640-9F5F-386648FF43C6}">
      <dgm:prSet/>
      <dgm:spPr/>
      <dgm:t>
        <a:bodyPr/>
        <a:lstStyle/>
        <a:p>
          <a:r>
            <a:rPr lang="en-US"/>
            <a:t>Compute Anomaly score from the distances</a:t>
          </a:r>
        </a:p>
      </dgm:t>
    </dgm:pt>
    <dgm:pt modelId="{6B0E06E3-73B9-0D47-BFEB-8492EC346086}" type="parTrans" cxnId="{FF4E04C3-FEC2-E34D-BA0C-F13F1CFC1F2A}">
      <dgm:prSet/>
      <dgm:spPr/>
    </dgm:pt>
    <dgm:pt modelId="{053660A4-843C-B346-B205-805462BAF53C}" type="sibTrans" cxnId="{FF4E04C3-FEC2-E34D-BA0C-F13F1CFC1F2A}">
      <dgm:prSet/>
      <dgm:spPr/>
    </dgm:pt>
    <dgm:pt modelId="{4A70B9C9-F4AC-8744-A714-602BB7345F79}" type="pres">
      <dgm:prSet presAssocID="{2CD6F427-18FA-4942-8D2C-76C7E44F27D5}" presName="vert0" presStyleCnt="0">
        <dgm:presLayoutVars>
          <dgm:dir/>
          <dgm:animOne val="branch"/>
          <dgm:animLvl val="lvl"/>
        </dgm:presLayoutVars>
      </dgm:prSet>
      <dgm:spPr/>
    </dgm:pt>
    <dgm:pt modelId="{538573E6-F812-E14B-9DB1-F2E7D503F693}" type="pres">
      <dgm:prSet presAssocID="{84A92D8C-F78E-4E55-AF32-A1E70571E56B}" presName="thickLine" presStyleLbl="alignNode1" presStyleIdx="0" presStyleCnt="5"/>
      <dgm:spPr/>
    </dgm:pt>
    <dgm:pt modelId="{A0171854-BF86-234D-AC68-C4ECA6DDB387}" type="pres">
      <dgm:prSet presAssocID="{84A92D8C-F78E-4E55-AF32-A1E70571E56B}" presName="horz1" presStyleCnt="0"/>
      <dgm:spPr/>
    </dgm:pt>
    <dgm:pt modelId="{5D0E60E6-049D-964A-BB7E-75D0CFCCFD58}" type="pres">
      <dgm:prSet presAssocID="{84A92D8C-F78E-4E55-AF32-A1E70571E56B}" presName="tx1" presStyleLbl="revTx" presStyleIdx="0" presStyleCnt="5"/>
      <dgm:spPr/>
    </dgm:pt>
    <dgm:pt modelId="{56E62A2F-F998-2B44-B34D-40D8A43116EE}" type="pres">
      <dgm:prSet presAssocID="{84A92D8C-F78E-4E55-AF32-A1E70571E56B}" presName="vert1" presStyleCnt="0"/>
      <dgm:spPr/>
    </dgm:pt>
    <dgm:pt modelId="{DF10022D-E25C-D844-B4B8-B0F48BD54690}" type="pres">
      <dgm:prSet presAssocID="{158EDF21-DE97-405C-A993-434ABA63D502}" presName="thickLine" presStyleLbl="alignNode1" presStyleIdx="1" presStyleCnt="5"/>
      <dgm:spPr/>
    </dgm:pt>
    <dgm:pt modelId="{6BFDA69A-8B4A-0F49-9BB3-E9B6F0CCEE07}" type="pres">
      <dgm:prSet presAssocID="{158EDF21-DE97-405C-A993-434ABA63D502}" presName="horz1" presStyleCnt="0"/>
      <dgm:spPr/>
    </dgm:pt>
    <dgm:pt modelId="{976C503E-F1F2-8740-A7A3-1E089D975218}" type="pres">
      <dgm:prSet presAssocID="{158EDF21-DE97-405C-A993-434ABA63D502}" presName="tx1" presStyleLbl="revTx" presStyleIdx="1" presStyleCnt="5"/>
      <dgm:spPr/>
    </dgm:pt>
    <dgm:pt modelId="{F3C0526B-8C4C-834E-90EE-2572B19A0817}" type="pres">
      <dgm:prSet presAssocID="{158EDF21-DE97-405C-A993-434ABA63D502}" presName="vert1" presStyleCnt="0"/>
      <dgm:spPr/>
    </dgm:pt>
    <dgm:pt modelId="{43D07BD1-4C97-7D4A-8518-7F3F881035DF}" type="pres">
      <dgm:prSet presAssocID="{B65E63BA-79F1-49B6-BE7E-F4F8DBF92553}" presName="thickLine" presStyleLbl="alignNode1" presStyleIdx="2" presStyleCnt="5"/>
      <dgm:spPr/>
    </dgm:pt>
    <dgm:pt modelId="{1A020CA6-B67D-BD4C-829F-B88AC2983CF5}" type="pres">
      <dgm:prSet presAssocID="{B65E63BA-79F1-49B6-BE7E-F4F8DBF92553}" presName="horz1" presStyleCnt="0"/>
      <dgm:spPr/>
    </dgm:pt>
    <dgm:pt modelId="{35C3FC3B-7F3C-1044-8283-D7A75822353D}" type="pres">
      <dgm:prSet presAssocID="{B65E63BA-79F1-49B6-BE7E-F4F8DBF92553}" presName="tx1" presStyleLbl="revTx" presStyleIdx="2" presStyleCnt="5"/>
      <dgm:spPr/>
    </dgm:pt>
    <dgm:pt modelId="{A098CB42-FF54-934D-968D-D5D00E0E5E86}" type="pres">
      <dgm:prSet presAssocID="{B65E63BA-79F1-49B6-BE7E-F4F8DBF92553}" presName="vert1" presStyleCnt="0"/>
      <dgm:spPr/>
    </dgm:pt>
    <dgm:pt modelId="{E9862DA1-622A-B849-8D54-AC29C65BFFB5}" type="pres">
      <dgm:prSet presAssocID="{81117936-B72C-470F-84BF-EAA6CC973EBD}" presName="thickLine" presStyleLbl="alignNode1" presStyleIdx="3" presStyleCnt="5"/>
      <dgm:spPr/>
    </dgm:pt>
    <dgm:pt modelId="{E117D234-51B2-8D47-8EFC-BFB9CE44B390}" type="pres">
      <dgm:prSet presAssocID="{81117936-B72C-470F-84BF-EAA6CC973EBD}" presName="horz1" presStyleCnt="0"/>
      <dgm:spPr/>
    </dgm:pt>
    <dgm:pt modelId="{EEE95EF0-F5B2-184D-B579-ABEE478109E6}" type="pres">
      <dgm:prSet presAssocID="{81117936-B72C-470F-84BF-EAA6CC973EBD}" presName="tx1" presStyleLbl="revTx" presStyleIdx="3" presStyleCnt="5"/>
      <dgm:spPr/>
    </dgm:pt>
    <dgm:pt modelId="{D0247AB6-52E5-674C-94EB-526E627F3637}" type="pres">
      <dgm:prSet presAssocID="{81117936-B72C-470F-84BF-EAA6CC973EBD}" presName="vert1" presStyleCnt="0"/>
      <dgm:spPr/>
    </dgm:pt>
    <dgm:pt modelId="{AB7411BD-A6D7-3546-8524-3B052C04D696}" type="pres">
      <dgm:prSet presAssocID="{FEA153A0-91CF-1640-9F5F-386648FF43C6}" presName="thickLine" presStyleLbl="alignNode1" presStyleIdx="4" presStyleCnt="5"/>
      <dgm:spPr/>
    </dgm:pt>
    <dgm:pt modelId="{17E9DFE5-99B3-994A-9068-F108C3AD58AD}" type="pres">
      <dgm:prSet presAssocID="{FEA153A0-91CF-1640-9F5F-386648FF43C6}" presName="horz1" presStyleCnt="0"/>
      <dgm:spPr/>
    </dgm:pt>
    <dgm:pt modelId="{453A9708-55F6-1A46-8742-1E823F845E49}" type="pres">
      <dgm:prSet presAssocID="{FEA153A0-91CF-1640-9F5F-386648FF43C6}" presName="tx1" presStyleLbl="revTx" presStyleIdx="4" presStyleCnt="5"/>
      <dgm:spPr/>
    </dgm:pt>
    <dgm:pt modelId="{421D02B1-42E6-4C4C-A485-A5D8B97B5482}" type="pres">
      <dgm:prSet presAssocID="{FEA153A0-91CF-1640-9F5F-386648FF43C6}" presName="vert1" presStyleCnt="0"/>
      <dgm:spPr/>
    </dgm:pt>
  </dgm:ptLst>
  <dgm:cxnLst>
    <dgm:cxn modelId="{3ECC9026-2EDD-6A4C-BAB1-DCCDB850DA41}" type="presOf" srcId="{84A92D8C-F78E-4E55-AF32-A1E70571E56B}" destId="{5D0E60E6-049D-964A-BB7E-75D0CFCCFD58}" srcOrd="0" destOrd="0" presId="urn:microsoft.com/office/officeart/2008/layout/LinedList"/>
    <dgm:cxn modelId="{F0BD395F-3353-3E4F-A475-CD93BAA51025}" type="presOf" srcId="{B65E63BA-79F1-49B6-BE7E-F4F8DBF92553}" destId="{35C3FC3B-7F3C-1044-8283-D7A75822353D}" srcOrd="0" destOrd="0" presId="urn:microsoft.com/office/officeart/2008/layout/LinedList"/>
    <dgm:cxn modelId="{7EBEE679-C6E9-4922-8E2E-FAEC987ACF0A}" srcId="{2CD6F427-18FA-4942-8D2C-76C7E44F27D5}" destId="{84A92D8C-F78E-4E55-AF32-A1E70571E56B}" srcOrd="0" destOrd="0" parTransId="{7E02ED5C-D522-40DE-AFF1-C666EF2DF186}" sibTransId="{5B58EDC1-79DA-43A4-B3F3-E0C6171DDE55}"/>
    <dgm:cxn modelId="{AB889880-271A-E041-B178-FA0F20C746B6}" type="presOf" srcId="{158EDF21-DE97-405C-A993-434ABA63D502}" destId="{976C503E-F1F2-8740-A7A3-1E089D975218}" srcOrd="0" destOrd="0" presId="urn:microsoft.com/office/officeart/2008/layout/LinedList"/>
    <dgm:cxn modelId="{43C30A90-EFE3-8742-9B04-F2E0546C0C4B}" type="presOf" srcId="{2CD6F427-18FA-4942-8D2C-76C7E44F27D5}" destId="{4A70B9C9-F4AC-8744-A714-602BB7345F79}" srcOrd="0" destOrd="0" presId="urn:microsoft.com/office/officeart/2008/layout/LinedList"/>
    <dgm:cxn modelId="{454F3B9C-3B06-4C55-8327-48825A92959E}" srcId="{2CD6F427-18FA-4942-8D2C-76C7E44F27D5}" destId="{B65E63BA-79F1-49B6-BE7E-F4F8DBF92553}" srcOrd="2" destOrd="0" parTransId="{D23C7E50-60A1-496E-B4B9-A7CC82C58339}" sibTransId="{6E65861F-B350-4ABC-8664-A3A40FA3565A}"/>
    <dgm:cxn modelId="{338B169E-E7F3-4202-A590-187ACC45171F}" srcId="{2CD6F427-18FA-4942-8D2C-76C7E44F27D5}" destId="{81117936-B72C-470F-84BF-EAA6CC973EBD}" srcOrd="3" destOrd="0" parTransId="{109E220A-D91B-4774-AE5D-646F6356D416}" sibTransId="{4BDCEE29-D965-4A79-B5B3-3AA2AC74AE17}"/>
    <dgm:cxn modelId="{961B49B0-3ABD-924A-A11C-2F85264AF591}" type="presOf" srcId="{FEA153A0-91CF-1640-9F5F-386648FF43C6}" destId="{453A9708-55F6-1A46-8742-1E823F845E49}" srcOrd="0" destOrd="0" presId="urn:microsoft.com/office/officeart/2008/layout/LinedList"/>
    <dgm:cxn modelId="{ABE5C3B2-B2AF-7E4D-81DB-52FD4313889C}" type="presOf" srcId="{81117936-B72C-470F-84BF-EAA6CC973EBD}" destId="{EEE95EF0-F5B2-184D-B579-ABEE478109E6}" srcOrd="0" destOrd="0" presId="urn:microsoft.com/office/officeart/2008/layout/LinedList"/>
    <dgm:cxn modelId="{FF4E04C3-FEC2-E34D-BA0C-F13F1CFC1F2A}" srcId="{2CD6F427-18FA-4942-8D2C-76C7E44F27D5}" destId="{FEA153A0-91CF-1640-9F5F-386648FF43C6}" srcOrd="4" destOrd="0" parTransId="{6B0E06E3-73B9-0D47-BFEB-8492EC346086}" sibTransId="{053660A4-843C-B346-B205-805462BAF53C}"/>
    <dgm:cxn modelId="{106684CB-30DA-4B8A-B0F3-4E5AA2BB4DC5}" srcId="{2CD6F427-18FA-4942-8D2C-76C7E44F27D5}" destId="{158EDF21-DE97-405C-A993-434ABA63D502}" srcOrd="1" destOrd="0" parTransId="{958F8288-B8F4-4989-9838-2C46AD3B9BF8}" sibTransId="{292E1F33-ACD8-4F8B-BFFD-62AB71C0FD7A}"/>
    <dgm:cxn modelId="{53B57EF3-A67C-D94F-AD88-C666220A79CD}" type="presParOf" srcId="{4A70B9C9-F4AC-8744-A714-602BB7345F79}" destId="{538573E6-F812-E14B-9DB1-F2E7D503F693}" srcOrd="0" destOrd="0" presId="urn:microsoft.com/office/officeart/2008/layout/LinedList"/>
    <dgm:cxn modelId="{3E363367-6C98-C847-B4C3-AB928EB12B71}" type="presParOf" srcId="{4A70B9C9-F4AC-8744-A714-602BB7345F79}" destId="{A0171854-BF86-234D-AC68-C4ECA6DDB387}" srcOrd="1" destOrd="0" presId="urn:microsoft.com/office/officeart/2008/layout/LinedList"/>
    <dgm:cxn modelId="{FA89444D-BB27-3F4A-B229-8DE9C5E42961}" type="presParOf" srcId="{A0171854-BF86-234D-AC68-C4ECA6DDB387}" destId="{5D0E60E6-049D-964A-BB7E-75D0CFCCFD58}" srcOrd="0" destOrd="0" presId="urn:microsoft.com/office/officeart/2008/layout/LinedList"/>
    <dgm:cxn modelId="{84B42503-7875-DE41-BC7E-EFC933D63A01}" type="presParOf" srcId="{A0171854-BF86-234D-AC68-C4ECA6DDB387}" destId="{56E62A2F-F998-2B44-B34D-40D8A43116EE}" srcOrd="1" destOrd="0" presId="urn:microsoft.com/office/officeart/2008/layout/LinedList"/>
    <dgm:cxn modelId="{FBCCF3BA-8AE0-DB4E-95E8-0BE5743CF156}" type="presParOf" srcId="{4A70B9C9-F4AC-8744-A714-602BB7345F79}" destId="{DF10022D-E25C-D844-B4B8-B0F48BD54690}" srcOrd="2" destOrd="0" presId="urn:microsoft.com/office/officeart/2008/layout/LinedList"/>
    <dgm:cxn modelId="{F06B7D6B-B85A-3846-80F6-363A9A3E517A}" type="presParOf" srcId="{4A70B9C9-F4AC-8744-A714-602BB7345F79}" destId="{6BFDA69A-8B4A-0F49-9BB3-E9B6F0CCEE07}" srcOrd="3" destOrd="0" presId="urn:microsoft.com/office/officeart/2008/layout/LinedList"/>
    <dgm:cxn modelId="{E645BE96-4155-A34B-A332-678F91259A59}" type="presParOf" srcId="{6BFDA69A-8B4A-0F49-9BB3-E9B6F0CCEE07}" destId="{976C503E-F1F2-8740-A7A3-1E089D975218}" srcOrd="0" destOrd="0" presId="urn:microsoft.com/office/officeart/2008/layout/LinedList"/>
    <dgm:cxn modelId="{97DBF9DF-340B-924A-817D-39CE776DCAC7}" type="presParOf" srcId="{6BFDA69A-8B4A-0F49-9BB3-E9B6F0CCEE07}" destId="{F3C0526B-8C4C-834E-90EE-2572B19A0817}" srcOrd="1" destOrd="0" presId="urn:microsoft.com/office/officeart/2008/layout/LinedList"/>
    <dgm:cxn modelId="{9E246A87-A62A-E441-9023-BFD5DD88E3C2}" type="presParOf" srcId="{4A70B9C9-F4AC-8744-A714-602BB7345F79}" destId="{43D07BD1-4C97-7D4A-8518-7F3F881035DF}" srcOrd="4" destOrd="0" presId="urn:microsoft.com/office/officeart/2008/layout/LinedList"/>
    <dgm:cxn modelId="{79B0CCAB-A966-2543-911E-669D3A734A81}" type="presParOf" srcId="{4A70B9C9-F4AC-8744-A714-602BB7345F79}" destId="{1A020CA6-B67D-BD4C-829F-B88AC2983CF5}" srcOrd="5" destOrd="0" presId="urn:microsoft.com/office/officeart/2008/layout/LinedList"/>
    <dgm:cxn modelId="{08F73E16-BDC2-A145-A8BF-54A9DF8F17E7}" type="presParOf" srcId="{1A020CA6-B67D-BD4C-829F-B88AC2983CF5}" destId="{35C3FC3B-7F3C-1044-8283-D7A75822353D}" srcOrd="0" destOrd="0" presId="urn:microsoft.com/office/officeart/2008/layout/LinedList"/>
    <dgm:cxn modelId="{6D203A57-C977-7744-8E3D-8F1468E0DF70}" type="presParOf" srcId="{1A020CA6-B67D-BD4C-829F-B88AC2983CF5}" destId="{A098CB42-FF54-934D-968D-D5D00E0E5E86}" srcOrd="1" destOrd="0" presId="urn:microsoft.com/office/officeart/2008/layout/LinedList"/>
    <dgm:cxn modelId="{71E00166-D8CE-1D43-91FF-C5DD2EE27880}" type="presParOf" srcId="{4A70B9C9-F4AC-8744-A714-602BB7345F79}" destId="{E9862DA1-622A-B849-8D54-AC29C65BFFB5}" srcOrd="6" destOrd="0" presId="urn:microsoft.com/office/officeart/2008/layout/LinedList"/>
    <dgm:cxn modelId="{1DE18AD8-DE7A-3148-81EB-D143BC0F9A24}" type="presParOf" srcId="{4A70B9C9-F4AC-8744-A714-602BB7345F79}" destId="{E117D234-51B2-8D47-8EFC-BFB9CE44B390}" srcOrd="7" destOrd="0" presId="urn:microsoft.com/office/officeart/2008/layout/LinedList"/>
    <dgm:cxn modelId="{F26DC8AC-C669-1343-B493-2216884F92E8}" type="presParOf" srcId="{E117D234-51B2-8D47-8EFC-BFB9CE44B390}" destId="{EEE95EF0-F5B2-184D-B579-ABEE478109E6}" srcOrd="0" destOrd="0" presId="urn:microsoft.com/office/officeart/2008/layout/LinedList"/>
    <dgm:cxn modelId="{A4FF6918-35F0-2D48-85F7-9343D94ED671}" type="presParOf" srcId="{E117D234-51B2-8D47-8EFC-BFB9CE44B390}" destId="{D0247AB6-52E5-674C-94EB-526E627F3637}" srcOrd="1" destOrd="0" presId="urn:microsoft.com/office/officeart/2008/layout/LinedList"/>
    <dgm:cxn modelId="{D375F4D1-CAF3-914B-9E15-772E22A69EBF}" type="presParOf" srcId="{4A70B9C9-F4AC-8744-A714-602BB7345F79}" destId="{AB7411BD-A6D7-3546-8524-3B052C04D696}" srcOrd="8" destOrd="0" presId="urn:microsoft.com/office/officeart/2008/layout/LinedList"/>
    <dgm:cxn modelId="{50D9BFBD-D044-4448-A973-742EBFC82798}" type="presParOf" srcId="{4A70B9C9-F4AC-8744-A714-602BB7345F79}" destId="{17E9DFE5-99B3-994A-9068-F108C3AD58AD}" srcOrd="9" destOrd="0" presId="urn:microsoft.com/office/officeart/2008/layout/LinedList"/>
    <dgm:cxn modelId="{ECA9E351-43AF-8E4F-AC08-B3AEEF18B44E}" type="presParOf" srcId="{17E9DFE5-99B3-994A-9068-F108C3AD58AD}" destId="{453A9708-55F6-1A46-8742-1E823F845E49}" srcOrd="0" destOrd="0" presId="urn:microsoft.com/office/officeart/2008/layout/LinedList"/>
    <dgm:cxn modelId="{C456DB59-9743-474C-85AF-914AF785FCCC}" type="presParOf" srcId="{17E9DFE5-99B3-994A-9068-F108C3AD58AD}" destId="{421D02B1-42E6-4C4C-A485-A5D8B97B54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6E05C1-C86A-457A-84E9-4AF4D38369B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FBB1AF-3DB9-4983-9FF4-0E1B931D0244}">
      <dgm:prSet/>
      <dgm:spPr/>
      <dgm:t>
        <a:bodyPr/>
        <a:lstStyle/>
        <a:p>
          <a:r>
            <a:rPr lang="en-US"/>
            <a:t>We learnt how GAN can be applied to anomaly detection</a:t>
          </a:r>
        </a:p>
      </dgm:t>
    </dgm:pt>
    <dgm:pt modelId="{7D6E375A-D441-4597-844C-437076CADC8E}" type="parTrans" cxnId="{391EA12E-FA9D-4665-8650-EE18E3F782D6}">
      <dgm:prSet/>
      <dgm:spPr/>
      <dgm:t>
        <a:bodyPr/>
        <a:lstStyle/>
        <a:p>
          <a:endParaRPr lang="en-US"/>
        </a:p>
      </dgm:t>
    </dgm:pt>
    <dgm:pt modelId="{C1967F3C-BB90-4146-B511-8CB9C1BDBB75}" type="sibTrans" cxnId="{391EA12E-FA9D-4665-8650-EE18E3F782D6}">
      <dgm:prSet/>
      <dgm:spPr/>
      <dgm:t>
        <a:bodyPr/>
        <a:lstStyle/>
        <a:p>
          <a:endParaRPr lang="en-US"/>
        </a:p>
      </dgm:t>
    </dgm:pt>
    <dgm:pt modelId="{0A2937E4-E624-46AA-AB7A-EE971290F116}">
      <dgm:prSet/>
      <dgm:spPr/>
      <dgm:t>
        <a:bodyPr/>
        <a:lstStyle/>
        <a:p>
          <a:r>
            <a:rPr lang="en-US"/>
            <a:t>We trained two GANs end to end with mura dataset</a:t>
          </a:r>
        </a:p>
      </dgm:t>
    </dgm:pt>
    <dgm:pt modelId="{8E3D6EE2-44A1-4B84-B2E3-C588A8B4733E}" type="parTrans" cxnId="{55DB9073-D250-43EA-A12C-3EA0392BEE51}">
      <dgm:prSet/>
      <dgm:spPr/>
      <dgm:t>
        <a:bodyPr/>
        <a:lstStyle/>
        <a:p>
          <a:endParaRPr lang="en-US"/>
        </a:p>
      </dgm:t>
    </dgm:pt>
    <dgm:pt modelId="{D624E793-4FD8-408D-BCFD-D333B3718C72}" type="sibTrans" cxnId="{55DB9073-D250-43EA-A12C-3EA0392BEE51}">
      <dgm:prSet/>
      <dgm:spPr/>
      <dgm:t>
        <a:bodyPr/>
        <a:lstStyle/>
        <a:p>
          <a:endParaRPr lang="en-US"/>
        </a:p>
      </dgm:t>
    </dgm:pt>
    <dgm:pt modelId="{9276B283-FFD6-4688-8F00-D2AF78662909}">
      <dgm:prSet/>
      <dgm:spPr/>
      <dgm:t>
        <a:bodyPr/>
        <a:lstStyle/>
        <a:p>
          <a:r>
            <a:rPr lang="en-US"/>
            <a:t>We compared the results of the two GANs</a:t>
          </a:r>
        </a:p>
      </dgm:t>
    </dgm:pt>
    <dgm:pt modelId="{02AC43B3-3F40-47AB-A303-6BB01AAC6493}" type="parTrans" cxnId="{4384D228-BC90-4439-9D8C-DD06F61EEFA4}">
      <dgm:prSet/>
      <dgm:spPr/>
      <dgm:t>
        <a:bodyPr/>
        <a:lstStyle/>
        <a:p>
          <a:endParaRPr lang="en-US"/>
        </a:p>
      </dgm:t>
    </dgm:pt>
    <dgm:pt modelId="{BE4A4CC7-1620-4B52-9ACB-08392F0019B9}" type="sibTrans" cxnId="{4384D228-BC90-4439-9D8C-DD06F61EEFA4}">
      <dgm:prSet/>
      <dgm:spPr/>
      <dgm:t>
        <a:bodyPr/>
        <a:lstStyle/>
        <a:p>
          <a:endParaRPr lang="en-US"/>
        </a:p>
      </dgm:t>
    </dgm:pt>
    <dgm:pt modelId="{FC166D6C-DA63-4417-B86A-113C93B9FED8}">
      <dgm:prSet/>
      <dgm:spPr/>
      <dgm:t>
        <a:bodyPr/>
        <a:lstStyle/>
        <a:p>
          <a:r>
            <a:rPr lang="en-US"/>
            <a:t>Anomaly GAN performance is better compared to AlphaGAN</a:t>
          </a:r>
        </a:p>
      </dgm:t>
    </dgm:pt>
    <dgm:pt modelId="{A326A9A7-D2C5-43C7-B57B-3A412054E14D}" type="parTrans" cxnId="{03D3E5C8-5ACE-40C9-A99D-6213B677B7F2}">
      <dgm:prSet/>
      <dgm:spPr/>
      <dgm:t>
        <a:bodyPr/>
        <a:lstStyle/>
        <a:p>
          <a:endParaRPr lang="en-US"/>
        </a:p>
      </dgm:t>
    </dgm:pt>
    <dgm:pt modelId="{77EAC314-936A-4726-9853-BEF24C21ECE3}" type="sibTrans" cxnId="{03D3E5C8-5ACE-40C9-A99D-6213B677B7F2}">
      <dgm:prSet/>
      <dgm:spPr/>
      <dgm:t>
        <a:bodyPr/>
        <a:lstStyle/>
        <a:p>
          <a:endParaRPr lang="en-US"/>
        </a:p>
      </dgm:t>
    </dgm:pt>
    <dgm:pt modelId="{5B6B74EC-F6E5-234C-AF79-48A90A27EFB8}" type="pres">
      <dgm:prSet presAssocID="{376E05C1-C86A-457A-84E9-4AF4D38369BD}" presName="vert0" presStyleCnt="0">
        <dgm:presLayoutVars>
          <dgm:dir/>
          <dgm:animOne val="branch"/>
          <dgm:animLvl val="lvl"/>
        </dgm:presLayoutVars>
      </dgm:prSet>
      <dgm:spPr/>
    </dgm:pt>
    <dgm:pt modelId="{FF0E48F4-06BC-4C4D-85DC-0BF3F0F97896}" type="pres">
      <dgm:prSet presAssocID="{FCFBB1AF-3DB9-4983-9FF4-0E1B931D0244}" presName="thickLine" presStyleLbl="alignNode1" presStyleIdx="0" presStyleCnt="4"/>
      <dgm:spPr/>
    </dgm:pt>
    <dgm:pt modelId="{F5E33C07-1768-6844-A49D-031D5426F678}" type="pres">
      <dgm:prSet presAssocID="{FCFBB1AF-3DB9-4983-9FF4-0E1B931D0244}" presName="horz1" presStyleCnt="0"/>
      <dgm:spPr/>
    </dgm:pt>
    <dgm:pt modelId="{F3181EB7-5F40-1E40-A20F-DC7F9A375CEC}" type="pres">
      <dgm:prSet presAssocID="{FCFBB1AF-3DB9-4983-9FF4-0E1B931D0244}" presName="tx1" presStyleLbl="revTx" presStyleIdx="0" presStyleCnt="4"/>
      <dgm:spPr/>
    </dgm:pt>
    <dgm:pt modelId="{1F6EE3CF-B7B3-3F4D-8421-3BA3D46D8186}" type="pres">
      <dgm:prSet presAssocID="{FCFBB1AF-3DB9-4983-9FF4-0E1B931D0244}" presName="vert1" presStyleCnt="0"/>
      <dgm:spPr/>
    </dgm:pt>
    <dgm:pt modelId="{047ED478-63CE-794D-95CA-20DC0FAEF25B}" type="pres">
      <dgm:prSet presAssocID="{0A2937E4-E624-46AA-AB7A-EE971290F116}" presName="thickLine" presStyleLbl="alignNode1" presStyleIdx="1" presStyleCnt="4"/>
      <dgm:spPr/>
    </dgm:pt>
    <dgm:pt modelId="{2E0578D8-FDCD-0446-BA11-1577C309C63C}" type="pres">
      <dgm:prSet presAssocID="{0A2937E4-E624-46AA-AB7A-EE971290F116}" presName="horz1" presStyleCnt="0"/>
      <dgm:spPr/>
    </dgm:pt>
    <dgm:pt modelId="{0741ABF8-5FBD-5343-9FC2-0183128BF99C}" type="pres">
      <dgm:prSet presAssocID="{0A2937E4-E624-46AA-AB7A-EE971290F116}" presName="tx1" presStyleLbl="revTx" presStyleIdx="1" presStyleCnt="4"/>
      <dgm:spPr/>
    </dgm:pt>
    <dgm:pt modelId="{47B228AF-84F3-6C47-AC15-6A4D88EF4FDD}" type="pres">
      <dgm:prSet presAssocID="{0A2937E4-E624-46AA-AB7A-EE971290F116}" presName="vert1" presStyleCnt="0"/>
      <dgm:spPr/>
    </dgm:pt>
    <dgm:pt modelId="{B48628E9-3502-CC4B-99DF-F351F21AF306}" type="pres">
      <dgm:prSet presAssocID="{9276B283-FFD6-4688-8F00-D2AF78662909}" presName="thickLine" presStyleLbl="alignNode1" presStyleIdx="2" presStyleCnt="4"/>
      <dgm:spPr/>
    </dgm:pt>
    <dgm:pt modelId="{744F540E-8DAB-1E4D-9011-1A26564731AE}" type="pres">
      <dgm:prSet presAssocID="{9276B283-FFD6-4688-8F00-D2AF78662909}" presName="horz1" presStyleCnt="0"/>
      <dgm:spPr/>
    </dgm:pt>
    <dgm:pt modelId="{B0C4295A-1C1B-FA4F-945F-EFA82B27285A}" type="pres">
      <dgm:prSet presAssocID="{9276B283-FFD6-4688-8F00-D2AF78662909}" presName="tx1" presStyleLbl="revTx" presStyleIdx="2" presStyleCnt="4"/>
      <dgm:spPr/>
    </dgm:pt>
    <dgm:pt modelId="{5BC16A60-897F-8341-9DD3-76D2424DDFA4}" type="pres">
      <dgm:prSet presAssocID="{9276B283-FFD6-4688-8F00-D2AF78662909}" presName="vert1" presStyleCnt="0"/>
      <dgm:spPr/>
    </dgm:pt>
    <dgm:pt modelId="{5398A41D-A31F-AF44-8CC3-89BD2391144A}" type="pres">
      <dgm:prSet presAssocID="{FC166D6C-DA63-4417-B86A-113C93B9FED8}" presName="thickLine" presStyleLbl="alignNode1" presStyleIdx="3" presStyleCnt="4"/>
      <dgm:spPr/>
    </dgm:pt>
    <dgm:pt modelId="{54AF6D89-1F79-E94A-9B3E-E26396B5619D}" type="pres">
      <dgm:prSet presAssocID="{FC166D6C-DA63-4417-B86A-113C93B9FED8}" presName="horz1" presStyleCnt="0"/>
      <dgm:spPr/>
    </dgm:pt>
    <dgm:pt modelId="{A55121CA-4820-B04F-AAEE-EFE45024F55A}" type="pres">
      <dgm:prSet presAssocID="{FC166D6C-DA63-4417-B86A-113C93B9FED8}" presName="tx1" presStyleLbl="revTx" presStyleIdx="3" presStyleCnt="4"/>
      <dgm:spPr/>
    </dgm:pt>
    <dgm:pt modelId="{A7C0169E-3F7E-9542-8B3B-37227478FB1B}" type="pres">
      <dgm:prSet presAssocID="{FC166D6C-DA63-4417-B86A-113C93B9FED8}" presName="vert1" presStyleCnt="0"/>
      <dgm:spPr/>
    </dgm:pt>
  </dgm:ptLst>
  <dgm:cxnLst>
    <dgm:cxn modelId="{76D94105-113B-5644-A789-F487DB14752E}" type="presOf" srcId="{9276B283-FFD6-4688-8F00-D2AF78662909}" destId="{B0C4295A-1C1B-FA4F-945F-EFA82B27285A}" srcOrd="0" destOrd="0" presId="urn:microsoft.com/office/officeart/2008/layout/LinedList"/>
    <dgm:cxn modelId="{4384D228-BC90-4439-9D8C-DD06F61EEFA4}" srcId="{376E05C1-C86A-457A-84E9-4AF4D38369BD}" destId="{9276B283-FFD6-4688-8F00-D2AF78662909}" srcOrd="2" destOrd="0" parTransId="{02AC43B3-3F40-47AB-A303-6BB01AAC6493}" sibTransId="{BE4A4CC7-1620-4B52-9ACB-08392F0019B9}"/>
    <dgm:cxn modelId="{391EA12E-FA9D-4665-8650-EE18E3F782D6}" srcId="{376E05C1-C86A-457A-84E9-4AF4D38369BD}" destId="{FCFBB1AF-3DB9-4983-9FF4-0E1B931D0244}" srcOrd="0" destOrd="0" parTransId="{7D6E375A-D441-4597-844C-437076CADC8E}" sibTransId="{C1967F3C-BB90-4146-B511-8CB9C1BDBB75}"/>
    <dgm:cxn modelId="{CC316072-57F5-204A-8187-105C9C554597}" type="presOf" srcId="{FC166D6C-DA63-4417-B86A-113C93B9FED8}" destId="{A55121CA-4820-B04F-AAEE-EFE45024F55A}" srcOrd="0" destOrd="0" presId="urn:microsoft.com/office/officeart/2008/layout/LinedList"/>
    <dgm:cxn modelId="{55DB9073-D250-43EA-A12C-3EA0392BEE51}" srcId="{376E05C1-C86A-457A-84E9-4AF4D38369BD}" destId="{0A2937E4-E624-46AA-AB7A-EE971290F116}" srcOrd="1" destOrd="0" parTransId="{8E3D6EE2-44A1-4B84-B2E3-C588A8B4733E}" sibTransId="{D624E793-4FD8-408D-BCFD-D333B3718C72}"/>
    <dgm:cxn modelId="{C7B42155-2F0E-5948-8DC9-BF2B1E51B3F6}" type="presOf" srcId="{0A2937E4-E624-46AA-AB7A-EE971290F116}" destId="{0741ABF8-5FBD-5343-9FC2-0183128BF99C}" srcOrd="0" destOrd="0" presId="urn:microsoft.com/office/officeart/2008/layout/LinedList"/>
    <dgm:cxn modelId="{D956059B-FBDF-024B-BE5C-CAA59C832689}" type="presOf" srcId="{376E05C1-C86A-457A-84E9-4AF4D38369BD}" destId="{5B6B74EC-F6E5-234C-AF79-48A90A27EFB8}" srcOrd="0" destOrd="0" presId="urn:microsoft.com/office/officeart/2008/layout/LinedList"/>
    <dgm:cxn modelId="{138184AA-72A4-2147-A73F-57FC34033224}" type="presOf" srcId="{FCFBB1AF-3DB9-4983-9FF4-0E1B931D0244}" destId="{F3181EB7-5F40-1E40-A20F-DC7F9A375CEC}" srcOrd="0" destOrd="0" presId="urn:microsoft.com/office/officeart/2008/layout/LinedList"/>
    <dgm:cxn modelId="{03D3E5C8-5ACE-40C9-A99D-6213B677B7F2}" srcId="{376E05C1-C86A-457A-84E9-4AF4D38369BD}" destId="{FC166D6C-DA63-4417-B86A-113C93B9FED8}" srcOrd="3" destOrd="0" parTransId="{A326A9A7-D2C5-43C7-B57B-3A412054E14D}" sibTransId="{77EAC314-936A-4726-9853-BEF24C21ECE3}"/>
    <dgm:cxn modelId="{AE142620-0582-214F-8760-A1884E5CBFB5}" type="presParOf" srcId="{5B6B74EC-F6E5-234C-AF79-48A90A27EFB8}" destId="{FF0E48F4-06BC-4C4D-85DC-0BF3F0F97896}" srcOrd="0" destOrd="0" presId="urn:microsoft.com/office/officeart/2008/layout/LinedList"/>
    <dgm:cxn modelId="{A3713606-E780-1F43-9308-AC7E4F7D3316}" type="presParOf" srcId="{5B6B74EC-F6E5-234C-AF79-48A90A27EFB8}" destId="{F5E33C07-1768-6844-A49D-031D5426F678}" srcOrd="1" destOrd="0" presId="urn:microsoft.com/office/officeart/2008/layout/LinedList"/>
    <dgm:cxn modelId="{0BEB4CA2-FB47-4842-ADE3-EFD38882836A}" type="presParOf" srcId="{F5E33C07-1768-6844-A49D-031D5426F678}" destId="{F3181EB7-5F40-1E40-A20F-DC7F9A375CEC}" srcOrd="0" destOrd="0" presId="urn:microsoft.com/office/officeart/2008/layout/LinedList"/>
    <dgm:cxn modelId="{1F5FC3A5-F43C-7A40-9D9E-D73EF450E1D5}" type="presParOf" srcId="{F5E33C07-1768-6844-A49D-031D5426F678}" destId="{1F6EE3CF-B7B3-3F4D-8421-3BA3D46D8186}" srcOrd="1" destOrd="0" presId="urn:microsoft.com/office/officeart/2008/layout/LinedList"/>
    <dgm:cxn modelId="{31B491AA-6DF9-0B48-BAC5-D8C1DC2543B0}" type="presParOf" srcId="{5B6B74EC-F6E5-234C-AF79-48A90A27EFB8}" destId="{047ED478-63CE-794D-95CA-20DC0FAEF25B}" srcOrd="2" destOrd="0" presId="urn:microsoft.com/office/officeart/2008/layout/LinedList"/>
    <dgm:cxn modelId="{39DC0B86-3A99-E14A-90CA-5013C3A01E4C}" type="presParOf" srcId="{5B6B74EC-F6E5-234C-AF79-48A90A27EFB8}" destId="{2E0578D8-FDCD-0446-BA11-1577C309C63C}" srcOrd="3" destOrd="0" presId="urn:microsoft.com/office/officeart/2008/layout/LinedList"/>
    <dgm:cxn modelId="{0216B4B4-0A8D-EC45-B29B-1F8088269682}" type="presParOf" srcId="{2E0578D8-FDCD-0446-BA11-1577C309C63C}" destId="{0741ABF8-5FBD-5343-9FC2-0183128BF99C}" srcOrd="0" destOrd="0" presId="urn:microsoft.com/office/officeart/2008/layout/LinedList"/>
    <dgm:cxn modelId="{75A25FEF-0E7A-3444-835C-FA7E04C2513B}" type="presParOf" srcId="{2E0578D8-FDCD-0446-BA11-1577C309C63C}" destId="{47B228AF-84F3-6C47-AC15-6A4D88EF4FDD}" srcOrd="1" destOrd="0" presId="urn:microsoft.com/office/officeart/2008/layout/LinedList"/>
    <dgm:cxn modelId="{8C7BA904-AA3D-2C40-AE78-737B9A37C51E}" type="presParOf" srcId="{5B6B74EC-F6E5-234C-AF79-48A90A27EFB8}" destId="{B48628E9-3502-CC4B-99DF-F351F21AF306}" srcOrd="4" destOrd="0" presId="urn:microsoft.com/office/officeart/2008/layout/LinedList"/>
    <dgm:cxn modelId="{1A1236E8-7576-2E44-8A9C-6F209B43526B}" type="presParOf" srcId="{5B6B74EC-F6E5-234C-AF79-48A90A27EFB8}" destId="{744F540E-8DAB-1E4D-9011-1A26564731AE}" srcOrd="5" destOrd="0" presId="urn:microsoft.com/office/officeart/2008/layout/LinedList"/>
    <dgm:cxn modelId="{E19CE955-43C8-D84C-9337-CCFC1FE45496}" type="presParOf" srcId="{744F540E-8DAB-1E4D-9011-1A26564731AE}" destId="{B0C4295A-1C1B-FA4F-945F-EFA82B27285A}" srcOrd="0" destOrd="0" presId="urn:microsoft.com/office/officeart/2008/layout/LinedList"/>
    <dgm:cxn modelId="{33E6467D-4144-3E45-BC64-351B275CE5BE}" type="presParOf" srcId="{744F540E-8DAB-1E4D-9011-1A26564731AE}" destId="{5BC16A60-897F-8341-9DD3-76D2424DDFA4}" srcOrd="1" destOrd="0" presId="urn:microsoft.com/office/officeart/2008/layout/LinedList"/>
    <dgm:cxn modelId="{FADBA41D-817F-504B-8C95-B70EDEE56F4B}" type="presParOf" srcId="{5B6B74EC-F6E5-234C-AF79-48A90A27EFB8}" destId="{5398A41D-A31F-AF44-8CC3-89BD2391144A}" srcOrd="6" destOrd="0" presId="urn:microsoft.com/office/officeart/2008/layout/LinedList"/>
    <dgm:cxn modelId="{B29FC0A8-81CD-0A44-86DE-1E7E48BE995F}" type="presParOf" srcId="{5B6B74EC-F6E5-234C-AF79-48A90A27EFB8}" destId="{54AF6D89-1F79-E94A-9B3E-E26396B5619D}" srcOrd="7" destOrd="0" presId="urn:microsoft.com/office/officeart/2008/layout/LinedList"/>
    <dgm:cxn modelId="{8345E55E-8471-B344-A5B5-FFB99E81F26B}" type="presParOf" srcId="{54AF6D89-1F79-E94A-9B3E-E26396B5619D}" destId="{A55121CA-4820-B04F-AAEE-EFE45024F55A}" srcOrd="0" destOrd="0" presId="urn:microsoft.com/office/officeart/2008/layout/LinedList"/>
    <dgm:cxn modelId="{9974B876-7563-9747-9D25-BA636DD1D957}" type="presParOf" srcId="{54AF6D89-1F79-E94A-9B3E-E26396B5619D}" destId="{A7C0169E-3F7E-9542-8B3B-37227478FB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9CFA16-80F9-4C7B-B580-4D648FD327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4CF165-E6F9-4200-A251-4C1918CB1C4B}">
      <dgm:prSet/>
      <dgm:spPr/>
      <dgm:t>
        <a:bodyPr/>
        <a:lstStyle/>
        <a:p>
          <a:r>
            <a:rPr lang="en-US"/>
            <a:t>Training f-AnoGAN with Mura dataset</a:t>
          </a:r>
        </a:p>
      </dgm:t>
    </dgm:pt>
    <dgm:pt modelId="{FB8B239B-D8EC-49DB-AA1D-B130FD5EB215}" type="parTrans" cxnId="{98C09AA9-4370-47B0-90D2-D4D2BDA202DE}">
      <dgm:prSet/>
      <dgm:spPr/>
      <dgm:t>
        <a:bodyPr/>
        <a:lstStyle/>
        <a:p>
          <a:endParaRPr lang="en-US"/>
        </a:p>
      </dgm:t>
    </dgm:pt>
    <dgm:pt modelId="{597A711D-12CC-4684-B876-645DE59E000C}" type="sibTrans" cxnId="{98C09AA9-4370-47B0-90D2-D4D2BDA202DE}">
      <dgm:prSet/>
      <dgm:spPr/>
      <dgm:t>
        <a:bodyPr/>
        <a:lstStyle/>
        <a:p>
          <a:endParaRPr lang="en-US"/>
        </a:p>
      </dgm:t>
    </dgm:pt>
    <dgm:pt modelId="{9A5CD2A0-3807-426E-95C6-B061FFEB0ABD}">
      <dgm:prSet/>
      <dgm:spPr/>
      <dgm:t>
        <a:bodyPr/>
        <a:lstStyle/>
        <a:p>
          <a:r>
            <a:rPr lang="en-US"/>
            <a:t>Metrics comparison of AlphaGAN and f-AnoGAN on X-ray images</a:t>
          </a:r>
        </a:p>
      </dgm:t>
    </dgm:pt>
    <dgm:pt modelId="{80CD67BE-304B-4C94-9A13-A34A7E4FDD1D}" type="parTrans" cxnId="{0D29C0F4-3A37-4729-AD57-F5D1DA4ABB4C}">
      <dgm:prSet/>
      <dgm:spPr/>
      <dgm:t>
        <a:bodyPr/>
        <a:lstStyle/>
        <a:p>
          <a:endParaRPr lang="en-US"/>
        </a:p>
      </dgm:t>
    </dgm:pt>
    <dgm:pt modelId="{E99F6D83-4987-404C-A14B-BD7C0D43E38B}" type="sibTrans" cxnId="{0D29C0F4-3A37-4729-AD57-F5D1DA4ABB4C}">
      <dgm:prSet/>
      <dgm:spPr/>
      <dgm:t>
        <a:bodyPr/>
        <a:lstStyle/>
        <a:p>
          <a:endParaRPr lang="en-US"/>
        </a:p>
      </dgm:t>
    </dgm:pt>
    <dgm:pt modelId="{AE31C305-AB94-46B6-B177-5B49D5AA2C0C}">
      <dgm:prSet/>
      <dgm:spPr/>
      <dgm:t>
        <a:bodyPr/>
        <a:lstStyle/>
        <a:p>
          <a:r>
            <a:rPr lang="en-US"/>
            <a:t>TFX</a:t>
          </a:r>
        </a:p>
      </dgm:t>
    </dgm:pt>
    <dgm:pt modelId="{88F321C3-999C-4CD6-9A69-B0908DA6044B}" type="parTrans" cxnId="{EF475370-3562-4C8D-8B76-70375E73BB5A}">
      <dgm:prSet/>
      <dgm:spPr/>
      <dgm:t>
        <a:bodyPr/>
        <a:lstStyle/>
        <a:p>
          <a:endParaRPr lang="en-US"/>
        </a:p>
      </dgm:t>
    </dgm:pt>
    <dgm:pt modelId="{3A825251-7062-4F8E-BAD4-CBBC39816004}" type="sibTrans" cxnId="{EF475370-3562-4C8D-8B76-70375E73BB5A}">
      <dgm:prSet/>
      <dgm:spPr/>
      <dgm:t>
        <a:bodyPr/>
        <a:lstStyle/>
        <a:p>
          <a:endParaRPr lang="en-US"/>
        </a:p>
      </dgm:t>
    </dgm:pt>
    <dgm:pt modelId="{E3472522-C854-0D49-95E1-1F7DD171F613}" type="pres">
      <dgm:prSet presAssocID="{429CFA16-80F9-4C7B-B580-4D648FD3273E}" presName="linear" presStyleCnt="0">
        <dgm:presLayoutVars>
          <dgm:animLvl val="lvl"/>
          <dgm:resizeHandles val="exact"/>
        </dgm:presLayoutVars>
      </dgm:prSet>
      <dgm:spPr/>
    </dgm:pt>
    <dgm:pt modelId="{B89626FD-0116-D849-AA3D-2818CA0AC46F}" type="pres">
      <dgm:prSet presAssocID="{264CF165-E6F9-4200-A251-4C1918CB1C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D211F9-03AE-6247-A1AD-4781FC42383E}" type="pres">
      <dgm:prSet presAssocID="{597A711D-12CC-4684-B876-645DE59E000C}" presName="spacer" presStyleCnt="0"/>
      <dgm:spPr/>
    </dgm:pt>
    <dgm:pt modelId="{ECCC4330-7154-7744-9FAC-341D2E75384D}" type="pres">
      <dgm:prSet presAssocID="{9A5CD2A0-3807-426E-95C6-B061FFEB0A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5D72A5-64D7-6D49-A852-1A530CCEAA3A}" type="pres">
      <dgm:prSet presAssocID="{E99F6D83-4987-404C-A14B-BD7C0D43E38B}" presName="spacer" presStyleCnt="0"/>
      <dgm:spPr/>
    </dgm:pt>
    <dgm:pt modelId="{3B69ED88-E8FC-3149-9BD8-90916D31A498}" type="pres">
      <dgm:prSet presAssocID="{AE31C305-AB94-46B6-B177-5B49D5AA2C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021F27-3C7F-4C43-BB4D-8CD0598C4113}" type="presOf" srcId="{9A5CD2A0-3807-426E-95C6-B061FFEB0ABD}" destId="{ECCC4330-7154-7744-9FAC-341D2E75384D}" srcOrd="0" destOrd="0" presId="urn:microsoft.com/office/officeart/2005/8/layout/vList2"/>
    <dgm:cxn modelId="{6238CE60-CDFE-114E-8181-6CC51FB54773}" type="presOf" srcId="{429CFA16-80F9-4C7B-B580-4D648FD3273E}" destId="{E3472522-C854-0D49-95E1-1F7DD171F613}" srcOrd="0" destOrd="0" presId="urn:microsoft.com/office/officeart/2005/8/layout/vList2"/>
    <dgm:cxn modelId="{EF475370-3562-4C8D-8B76-70375E73BB5A}" srcId="{429CFA16-80F9-4C7B-B580-4D648FD3273E}" destId="{AE31C305-AB94-46B6-B177-5B49D5AA2C0C}" srcOrd="2" destOrd="0" parTransId="{88F321C3-999C-4CD6-9A69-B0908DA6044B}" sibTransId="{3A825251-7062-4F8E-BAD4-CBBC39816004}"/>
    <dgm:cxn modelId="{A3A9F072-D736-B142-B950-07830302CDD5}" type="presOf" srcId="{AE31C305-AB94-46B6-B177-5B49D5AA2C0C}" destId="{3B69ED88-E8FC-3149-9BD8-90916D31A498}" srcOrd="0" destOrd="0" presId="urn:microsoft.com/office/officeart/2005/8/layout/vList2"/>
    <dgm:cxn modelId="{7B7D837E-0131-FA4F-BF27-346494C8FA43}" type="presOf" srcId="{264CF165-E6F9-4200-A251-4C1918CB1C4B}" destId="{B89626FD-0116-D849-AA3D-2818CA0AC46F}" srcOrd="0" destOrd="0" presId="urn:microsoft.com/office/officeart/2005/8/layout/vList2"/>
    <dgm:cxn modelId="{98C09AA9-4370-47B0-90D2-D4D2BDA202DE}" srcId="{429CFA16-80F9-4C7B-B580-4D648FD3273E}" destId="{264CF165-E6F9-4200-A251-4C1918CB1C4B}" srcOrd="0" destOrd="0" parTransId="{FB8B239B-D8EC-49DB-AA1D-B130FD5EB215}" sibTransId="{597A711D-12CC-4684-B876-645DE59E000C}"/>
    <dgm:cxn modelId="{0D29C0F4-3A37-4729-AD57-F5D1DA4ABB4C}" srcId="{429CFA16-80F9-4C7B-B580-4D648FD3273E}" destId="{9A5CD2A0-3807-426E-95C6-B061FFEB0ABD}" srcOrd="1" destOrd="0" parTransId="{80CD67BE-304B-4C94-9A13-A34A7E4FDD1D}" sibTransId="{E99F6D83-4987-404C-A14B-BD7C0D43E38B}"/>
    <dgm:cxn modelId="{326AF27B-D708-B346-AF7E-19DA902D53D4}" type="presParOf" srcId="{E3472522-C854-0D49-95E1-1F7DD171F613}" destId="{B89626FD-0116-D849-AA3D-2818CA0AC46F}" srcOrd="0" destOrd="0" presId="urn:microsoft.com/office/officeart/2005/8/layout/vList2"/>
    <dgm:cxn modelId="{E72B46E9-E296-CA48-8529-61716EC4B04F}" type="presParOf" srcId="{E3472522-C854-0D49-95E1-1F7DD171F613}" destId="{B6D211F9-03AE-6247-A1AD-4781FC42383E}" srcOrd="1" destOrd="0" presId="urn:microsoft.com/office/officeart/2005/8/layout/vList2"/>
    <dgm:cxn modelId="{4D46950D-C562-8C42-BF7A-353653A340D3}" type="presParOf" srcId="{E3472522-C854-0D49-95E1-1F7DD171F613}" destId="{ECCC4330-7154-7744-9FAC-341D2E75384D}" srcOrd="2" destOrd="0" presId="urn:microsoft.com/office/officeart/2005/8/layout/vList2"/>
    <dgm:cxn modelId="{495DEA32-1677-CC49-853E-0E92757280DD}" type="presParOf" srcId="{E3472522-C854-0D49-95E1-1F7DD171F613}" destId="{715D72A5-64D7-6D49-A852-1A530CCEAA3A}" srcOrd="3" destOrd="0" presId="urn:microsoft.com/office/officeart/2005/8/layout/vList2"/>
    <dgm:cxn modelId="{E0CB3FD8-CBAD-374F-B42C-2216A448133E}" type="presParOf" srcId="{E3472522-C854-0D49-95E1-1F7DD171F613}" destId="{3B69ED88-E8FC-3149-9BD8-90916D31A4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32AE-4295-5A48-8C09-5D6AFEBD402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4AE9F-6DD6-564D-A4AD-DD6D196277CD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Detect Anomalies in X-ray images using Generative Adversarial Networks.</a:t>
          </a:r>
        </a:p>
      </dsp:txBody>
      <dsp:txXfrm>
        <a:off x="0" y="2492"/>
        <a:ext cx="6492875" cy="1700138"/>
      </dsp:txXfrm>
    </dsp:sp>
    <dsp:sp modelId="{E88EAD75-7366-5C4F-ABB5-663027F61057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A54DE-DAA6-2C4D-9002-2C52891BF34C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GANs are mainly used to generate large volume of synthetic data.</a:t>
          </a:r>
        </a:p>
      </dsp:txBody>
      <dsp:txXfrm>
        <a:off x="0" y="1702630"/>
        <a:ext cx="6492875" cy="1700138"/>
      </dsp:txXfrm>
    </dsp:sp>
    <dsp:sp modelId="{B7929494-FC44-DE49-843C-E25F4C4416A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030BC-3725-F646-B93E-3B66BCD813F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We have utilized GAN’s discriminator and  generated synthetic images to detect anomaly in X-ray images</a:t>
          </a:r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573E6-F812-E14B-9DB1-F2E7D503F693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E60E6-049D-964A-BB7E-75D0CFCCFD58}">
      <dsp:nvSpPr>
        <dsp:cNvPr id="0" name=""/>
        <dsp:cNvSpPr/>
      </dsp:nvSpPr>
      <dsp:spPr>
        <a:xfrm>
          <a:off x="0" y="531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Generate Fake images using trained generator model</a:t>
          </a:r>
        </a:p>
      </dsp:txBody>
      <dsp:txXfrm>
        <a:off x="0" y="531"/>
        <a:ext cx="10515600" cy="870296"/>
      </dsp:txXfrm>
    </dsp:sp>
    <dsp:sp modelId="{DF10022D-E25C-D844-B4B8-B0F48BD54690}">
      <dsp:nvSpPr>
        <dsp:cNvPr id="0" name=""/>
        <dsp:cNvSpPr/>
      </dsp:nvSpPr>
      <dsp:spPr>
        <a:xfrm>
          <a:off x="0" y="870827"/>
          <a:ext cx="10515600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C503E-F1F2-8740-A7A3-1E089D975218}">
      <dsp:nvSpPr>
        <dsp:cNvPr id="0" name=""/>
        <dsp:cNvSpPr/>
      </dsp:nvSpPr>
      <dsp:spPr>
        <a:xfrm>
          <a:off x="0" y="870827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Get discriminator values for real and fake images</a:t>
          </a:r>
        </a:p>
      </dsp:txBody>
      <dsp:txXfrm>
        <a:off x="0" y="870827"/>
        <a:ext cx="10515600" cy="870296"/>
      </dsp:txXfrm>
    </dsp:sp>
    <dsp:sp modelId="{43D07BD1-4C97-7D4A-8518-7F3F881035DF}">
      <dsp:nvSpPr>
        <dsp:cNvPr id="0" name=""/>
        <dsp:cNvSpPr/>
      </dsp:nvSpPr>
      <dsp:spPr>
        <a:xfrm>
          <a:off x="0" y="1741123"/>
          <a:ext cx="1051560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3FC3B-7F3C-1044-8283-D7A75822353D}">
      <dsp:nvSpPr>
        <dsp:cNvPr id="0" name=""/>
        <dsp:cNvSpPr/>
      </dsp:nvSpPr>
      <dsp:spPr>
        <a:xfrm>
          <a:off x="0" y="1741123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Compute feature distance from the discriminator outputs</a:t>
          </a:r>
          <a:r>
            <a:rPr lang="en-US" sz="3400" b="1" i="1" kern="1200"/>
            <a:t>.</a:t>
          </a:r>
          <a:endParaRPr lang="en-US" sz="3400" kern="1200"/>
        </a:p>
      </dsp:txBody>
      <dsp:txXfrm>
        <a:off x="0" y="1741123"/>
        <a:ext cx="10515600" cy="870296"/>
      </dsp:txXfrm>
    </dsp:sp>
    <dsp:sp modelId="{E9862DA1-622A-B849-8D54-AC29C65BFFB5}">
      <dsp:nvSpPr>
        <dsp:cNvPr id="0" name=""/>
        <dsp:cNvSpPr/>
      </dsp:nvSpPr>
      <dsp:spPr>
        <a:xfrm>
          <a:off x="0" y="2611420"/>
          <a:ext cx="10515600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95EF0-F5B2-184D-B579-ABEE478109E6}">
      <dsp:nvSpPr>
        <dsp:cNvPr id="0" name=""/>
        <dsp:cNvSpPr/>
      </dsp:nvSpPr>
      <dsp:spPr>
        <a:xfrm>
          <a:off x="0" y="2611420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Compute image distance from the real and fake images</a:t>
          </a:r>
        </a:p>
      </dsp:txBody>
      <dsp:txXfrm>
        <a:off x="0" y="2611420"/>
        <a:ext cx="10515600" cy="870296"/>
      </dsp:txXfrm>
    </dsp:sp>
    <dsp:sp modelId="{AB7411BD-A6D7-3546-8524-3B052C04D696}">
      <dsp:nvSpPr>
        <dsp:cNvPr id="0" name=""/>
        <dsp:cNvSpPr/>
      </dsp:nvSpPr>
      <dsp:spPr>
        <a:xfrm>
          <a:off x="0" y="3481716"/>
          <a:ext cx="1051560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A9708-55F6-1A46-8742-1E823F845E49}">
      <dsp:nvSpPr>
        <dsp:cNvPr id="0" name=""/>
        <dsp:cNvSpPr/>
      </dsp:nvSpPr>
      <dsp:spPr>
        <a:xfrm>
          <a:off x="0" y="3481716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Compute Anomaly score from the distances</a:t>
          </a:r>
        </a:p>
      </dsp:txBody>
      <dsp:txXfrm>
        <a:off x="0" y="3481716"/>
        <a:ext cx="10515600" cy="870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E48F4-06BC-4C4D-85DC-0BF3F0F97896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81EB7-5F40-1E40-A20F-DC7F9A375CEC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learnt how GAN can be applied to anomaly detection</a:t>
          </a:r>
        </a:p>
      </dsp:txBody>
      <dsp:txXfrm>
        <a:off x="0" y="0"/>
        <a:ext cx="6492875" cy="1276350"/>
      </dsp:txXfrm>
    </dsp:sp>
    <dsp:sp modelId="{047ED478-63CE-794D-95CA-20DC0FAEF25B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1ABF8-5FBD-5343-9FC2-0183128BF99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trained two GANs end to end with mura dataset</a:t>
          </a:r>
        </a:p>
      </dsp:txBody>
      <dsp:txXfrm>
        <a:off x="0" y="1276350"/>
        <a:ext cx="6492875" cy="1276350"/>
      </dsp:txXfrm>
    </dsp:sp>
    <dsp:sp modelId="{B48628E9-3502-CC4B-99DF-F351F21AF30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4295A-1C1B-FA4F-945F-EFA82B27285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compared the results of the two GANs</a:t>
          </a:r>
        </a:p>
      </dsp:txBody>
      <dsp:txXfrm>
        <a:off x="0" y="2552700"/>
        <a:ext cx="6492875" cy="1276350"/>
      </dsp:txXfrm>
    </dsp:sp>
    <dsp:sp modelId="{5398A41D-A31F-AF44-8CC3-89BD2391144A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121CA-4820-B04F-AAEE-EFE45024F55A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Anomaly GAN performance is better compared to AlphaGAN</a:t>
          </a:r>
        </a:p>
      </dsp:txBody>
      <dsp:txXfrm>
        <a:off x="0" y="3829050"/>
        <a:ext cx="6492875" cy="127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626FD-0116-D849-AA3D-2818CA0AC46F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Training f-AnoGAN with Mura dataset</a:t>
          </a:r>
        </a:p>
      </dsp:txBody>
      <dsp:txXfrm>
        <a:off x="65934" y="117700"/>
        <a:ext cx="10383732" cy="1218787"/>
      </dsp:txXfrm>
    </dsp:sp>
    <dsp:sp modelId="{ECCC4330-7154-7744-9FAC-341D2E75384D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Metrics comparison of AlphaGAN and f-AnoGAN on X-ray images</a:t>
          </a:r>
        </a:p>
      </dsp:txBody>
      <dsp:txXfrm>
        <a:off x="65934" y="1566275"/>
        <a:ext cx="10383732" cy="1218787"/>
      </dsp:txXfrm>
    </dsp:sp>
    <dsp:sp modelId="{3B69ED88-E8FC-3149-9BD8-90916D31A498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TFX</a:t>
          </a:r>
        </a:p>
      </dsp:txBody>
      <dsp:txXfrm>
        <a:off x="65934" y="3014850"/>
        <a:ext cx="10383732" cy="1218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3FE2D-DF92-2B49-BB1B-DD3E95F4C6B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C04EF-B77A-2449-8F02-A63999745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4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– Image contains anomaly</a:t>
            </a:r>
          </a:p>
          <a:p>
            <a:r>
              <a:rPr lang="en-US"/>
              <a:t>Negative - Image is completely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C04EF-B77A-2449-8F02-A63999745F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 Add the other 3 even if they are rotations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C04EF-B77A-2449-8F02-A63999745F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2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Feature distance is computed from discriminator output </a:t>
            </a:r>
          </a:p>
          <a:p>
            <a:r>
              <a:rPr lang="en-US"/>
              <a:t>Image distance is computed from real and fake images</a:t>
            </a:r>
          </a:p>
          <a:p>
            <a:r>
              <a:rPr lang="en-US"/>
              <a:t>Compute absolute difference between real and fake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C04EF-B77A-2449-8F02-A63999745F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Explain Generator and Discriminator training process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C04EF-B77A-2449-8F02-A63999745F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6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10088.pdf" TargetMode="External"/><Relationship Id="rId2" Type="http://schemas.openxmlformats.org/officeDocument/2006/relationships/hyperlink" Target="https://arxiv.org/pdf/1703.05921v1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5236117-6654-4ABD-AB9C-F8DBD0AFE2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+mj-lt"/>
                <a:cs typeface="+mj-lt"/>
              </a:rPr>
              <a:t>Unsupervised Anomaly Detection on X-Ray Images 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Pranav Lodha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Subarna Chowdhury Soma</a:t>
            </a:r>
          </a:p>
          <a:p>
            <a:r>
              <a:rPr lang="en-US" sz="2200">
                <a:solidFill>
                  <a:srgbClr val="FFFFFF"/>
                </a:solidFill>
                <a:ea typeface="+mn-lt"/>
                <a:cs typeface="+mn-lt"/>
              </a:rPr>
              <a:t>Jeyasri Subramanian</a:t>
            </a:r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9C923-1EC6-DF46-8FC3-5375E2C9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Inference pipeline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19D66F9-B2C5-4C15-9199-CC55461FB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5651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24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7FF59D-278F-A64B-9697-BA2B49F5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6" y="2468795"/>
            <a:ext cx="10030691" cy="4151699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CE57EE4-143E-654C-82F1-2D73E544A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" y="1598025"/>
            <a:ext cx="10464800" cy="1600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11338-2063-F040-8A49-1B2E615D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Cloud Platform TPU</a:t>
            </a:r>
          </a:p>
        </p:txBody>
      </p:sp>
    </p:spTree>
    <p:extLst>
      <p:ext uri="{BB962C8B-B14F-4D97-AF65-F5344CB8AC3E}">
        <p14:creationId xmlns:p14="http://schemas.microsoft.com/office/powerpoint/2010/main" val="359380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EBBFA-28A9-734F-87FE-F0AE0975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Metrics visualization for AlphaGAN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FA95791-1E73-A142-BB42-F89181E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993458"/>
            <a:ext cx="5455917" cy="286435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EC4B7A0-5025-0F42-96CD-0C7FE3C0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54837"/>
            <a:ext cx="5455917" cy="27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FA074-67B2-E045-85A7-2D21B233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True Positive Rate</a:t>
            </a:r>
            <a:br>
              <a:rPr lang="en-US" sz="3200"/>
            </a:br>
            <a:r>
              <a:rPr lang="en-US" sz="3200">
                <a:solidFill>
                  <a:srgbClr val="FFFFFF"/>
                </a:solidFill>
              </a:rPr>
              <a:t>vs.</a:t>
            </a:r>
            <a:br>
              <a:rPr lang="en-US" sz="3200">
                <a:cs typeface="Calibri Light"/>
              </a:rPr>
            </a:br>
            <a:r>
              <a:rPr lang="en-US" sz="3200">
                <a:solidFill>
                  <a:srgbClr val="FFFFFF"/>
                </a:solidFill>
              </a:rPr>
              <a:t>False Positive</a:t>
            </a:r>
            <a:br>
              <a:rPr lang="en-US" sz="3200"/>
            </a:br>
            <a:r>
              <a:rPr lang="en-US" sz="3200">
                <a:solidFill>
                  <a:srgbClr val="FFFFFF"/>
                </a:solidFill>
                <a:cs typeface="Calibri Light"/>
              </a:rPr>
              <a:t>Rate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95358FF8-8542-48F9-9F1C-18A8025F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17" y="546903"/>
            <a:ext cx="7315200" cy="55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3ED1D-9ECC-6840-A611-F05D321E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AnoGAN</a:t>
            </a: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Metrics</a:t>
            </a:r>
            <a:endParaRPr lang="en-US" sz="32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1F1700-4C31-4A4D-BDAB-7D7900A83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409362"/>
              </p:ext>
            </p:extLst>
          </p:nvPr>
        </p:nvGraphicFramePr>
        <p:xfrm>
          <a:off x="969007" y="1675227"/>
          <a:ext cx="10253988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599">
                  <a:extLst>
                    <a:ext uri="{9D8B030D-6E8A-4147-A177-3AD203B41FA5}">
                      <a16:colId xmlns:a16="http://schemas.microsoft.com/office/drawing/2014/main" val="3726257140"/>
                    </a:ext>
                  </a:extLst>
                </a:gridCol>
                <a:gridCol w="5286221">
                  <a:extLst>
                    <a:ext uri="{9D8B030D-6E8A-4147-A177-3AD203B41FA5}">
                      <a16:colId xmlns:a16="http://schemas.microsoft.com/office/drawing/2014/main" val="23674936"/>
                    </a:ext>
                  </a:extLst>
                </a:gridCol>
                <a:gridCol w="2806168">
                  <a:extLst>
                    <a:ext uri="{9D8B030D-6E8A-4147-A177-3AD203B41FA5}">
                      <a16:colId xmlns:a16="http://schemas.microsoft.com/office/drawing/2014/main" val="3551229114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No.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Category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/>
                        <a:t>ROC- AUC</a:t>
                      </a:r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816164325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1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ELBOW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0" i="0" u="none" strike="noStrike" noProof="0">
                          <a:latin typeface="Calibri"/>
                        </a:rPr>
                        <a:t>0.88</a:t>
                      </a:r>
                      <a:endParaRPr lang="en-US" sz="2500"/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4291936796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2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FINGER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0" i="0" u="none" strike="noStrike" noProof="0">
                          <a:latin typeface="Calibri"/>
                        </a:rPr>
                        <a:t>0.92</a:t>
                      </a:r>
                      <a:endParaRPr lang="en-US" sz="2500"/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2649210727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3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FOREARM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0" i="0" u="none" strike="noStrike" noProof="0">
                          <a:latin typeface="Calibri"/>
                        </a:rPr>
                        <a:t>0.93</a:t>
                      </a:r>
                      <a:endParaRPr lang="en-US" sz="2500"/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185142507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4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HAND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0" i="0" u="none" strike="noStrike" noProof="0">
                          <a:latin typeface="Calibri"/>
                        </a:rPr>
                        <a:t>0.78</a:t>
                      </a:r>
                      <a:endParaRPr lang="en-US" sz="2500"/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330144204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5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HUMERUS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 b="0" i="0" u="none" strike="noStrike" noProof="0">
                          <a:latin typeface="Calibri"/>
                        </a:rPr>
                        <a:t>0.91</a:t>
                      </a:r>
                      <a:endParaRPr lang="en-US" sz="2500"/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87697059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6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SHOULDER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0.89</a:t>
                      </a:r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3227901509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7</a:t>
                      </a:r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/>
                        <a:t>WRIST</a:t>
                      </a:r>
                      <a:endParaRPr lang="en-US" sz="2500"/>
                    </a:p>
                  </a:txBody>
                  <a:tcPr marL="124835" marR="124835" marT="62418" marB="6241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500"/>
                        <a:t>0.97</a:t>
                      </a:r>
                    </a:p>
                  </a:txBody>
                  <a:tcPr marL="124835" marR="124835" marT="62418" marB="62418"/>
                </a:tc>
                <a:extLst>
                  <a:ext uri="{0D108BD9-81ED-4DB2-BD59-A6C34878D82A}">
                    <a16:rowId xmlns:a16="http://schemas.microsoft.com/office/drawing/2014/main" val="725822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84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3ED1D-9ECC-6840-A611-F05D321E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Comparison: </a:t>
            </a:r>
            <a:r>
              <a:rPr lang="en-US" sz="4800" b="1">
                <a:solidFill>
                  <a:schemeClr val="bg1"/>
                </a:solidFill>
              </a:rPr>
              <a:t>f-AnoGAN</a:t>
            </a: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vs. AlphaGAN</a:t>
            </a:r>
            <a:endParaRPr lang="en-US" sz="48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1F1700-4C31-4A4D-BDAB-7D7900A83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89084"/>
              </p:ext>
            </p:extLst>
          </p:nvPr>
        </p:nvGraphicFramePr>
        <p:xfrm>
          <a:off x="413985" y="2418555"/>
          <a:ext cx="11496821" cy="403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640">
                  <a:extLst>
                    <a:ext uri="{9D8B030D-6E8A-4147-A177-3AD203B41FA5}">
                      <a16:colId xmlns:a16="http://schemas.microsoft.com/office/drawing/2014/main" val="3726257140"/>
                    </a:ext>
                  </a:extLst>
                </a:gridCol>
                <a:gridCol w="3459079">
                  <a:extLst>
                    <a:ext uri="{9D8B030D-6E8A-4147-A177-3AD203B41FA5}">
                      <a16:colId xmlns:a16="http://schemas.microsoft.com/office/drawing/2014/main" val="23674936"/>
                    </a:ext>
                  </a:extLst>
                </a:gridCol>
                <a:gridCol w="3224368">
                  <a:extLst>
                    <a:ext uri="{9D8B030D-6E8A-4147-A177-3AD203B41FA5}">
                      <a16:colId xmlns:a16="http://schemas.microsoft.com/office/drawing/2014/main" val="3551229114"/>
                    </a:ext>
                  </a:extLst>
                </a:gridCol>
                <a:gridCol w="3526734">
                  <a:extLst>
                    <a:ext uri="{9D8B030D-6E8A-4147-A177-3AD203B41FA5}">
                      <a16:colId xmlns:a16="http://schemas.microsoft.com/office/drawing/2014/main" val="3791555627"/>
                    </a:ext>
                  </a:extLst>
                </a:gridCol>
              </a:tblGrid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No.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Category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F-AnoGAN</a:t>
                      </a:r>
                      <a:endParaRPr lang="en-US" sz="2100" err="1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AlphaGAN</a:t>
                      </a:r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816164325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1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ELBOW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0.88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/>
                        <a:t>0.62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4291936796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2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FINGER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0.92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/>
                        <a:t>0.65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2649210727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3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FOREARM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0.93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/>
                        <a:t>0.69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1851425070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4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HAND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0.78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/>
                        <a:t>0.58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3301442040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5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HUMERUS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0.91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0.60</a:t>
                      </a:r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876970591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6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SHOULDER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0.89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0.65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3227901509"/>
                  </a:ext>
                </a:extLst>
              </a:tr>
              <a:tr h="5039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7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/>
                        <a:t>WRIST</a:t>
                      </a:r>
                      <a:endParaRPr lang="en-US" sz="2100"/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/>
                        <a:t>0.97</a:t>
                      </a:r>
                    </a:p>
                  </a:txBody>
                  <a:tcPr marL="107115" marR="107115" marT="53558" marB="5355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100" b="0" i="0" u="none" strike="noStrike" noProof="0">
                          <a:latin typeface="Calibri"/>
                        </a:rPr>
                        <a:t>0.74</a:t>
                      </a:r>
                      <a:endParaRPr lang="en-US"/>
                    </a:p>
                  </a:txBody>
                  <a:tcPr marL="107115" marR="107115" marT="53558" marB="53558"/>
                </a:tc>
                <a:extLst>
                  <a:ext uri="{0D108BD9-81ED-4DB2-BD59-A6C34878D82A}">
                    <a16:rowId xmlns:a16="http://schemas.microsoft.com/office/drawing/2014/main" val="725822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6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A66422-D494-1744-B48C-514E5C804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84" b="-1"/>
          <a:stretch/>
        </p:blipFill>
        <p:spPr bwMode="auto">
          <a:xfrm>
            <a:off x="20" y="-1"/>
            <a:ext cx="12191980" cy="43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: Shape 70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72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2906A-F52E-E44D-92FC-2D4AE67D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858247"/>
            <a:ext cx="6982834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256710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97174-3247-9A47-B6AE-BF067F41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 Extended (TFX)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722F4-08AE-8748-BBB8-0598FBBA0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10" r="17803" b="-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2D231-724F-E54D-BC0A-68CEDBCF6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" r="18394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74189E-751E-604E-B243-25A56B57D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40" r="22404" b="-2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F6E8-8E1E-4F0F-B471-F76D5839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858" y="535572"/>
            <a:ext cx="8590548" cy="824248"/>
          </a:xfrm>
        </p:spPr>
        <p:txBody>
          <a:bodyPr>
            <a:noAutofit/>
          </a:bodyPr>
          <a:lstStyle/>
          <a:p>
            <a:r>
              <a:rPr lang="en-US" sz="3800" b="1">
                <a:ea typeface="+mj-lt"/>
                <a:cs typeface="+mj-lt"/>
              </a:rPr>
              <a:t>Anomaly Detection Web App. Integration</a:t>
            </a:r>
            <a:endParaRPr lang="en-US" sz="38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C5D95-980C-46E4-8829-48E043FD785C}"/>
              </a:ext>
            </a:extLst>
          </p:cNvPr>
          <p:cNvSpPr/>
          <p:nvPr/>
        </p:nvSpPr>
        <p:spPr>
          <a:xfrm>
            <a:off x="1227222" y="1768643"/>
            <a:ext cx="9725523" cy="4331365"/>
          </a:xfrm>
          <a:prstGeom prst="rect">
            <a:avLst/>
          </a:prstGeom>
          <a:noFill/>
          <a:ln w="28575"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17681-98B2-4F01-8F57-3153C8FDDFD9}"/>
              </a:ext>
            </a:extLst>
          </p:cNvPr>
          <p:cNvSpPr/>
          <p:nvPr/>
        </p:nvSpPr>
        <p:spPr>
          <a:xfrm>
            <a:off x="6942222" y="2470484"/>
            <a:ext cx="3789946" cy="32886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92330-1875-4C97-A69A-C898DDB1C80A}"/>
              </a:ext>
            </a:extLst>
          </p:cNvPr>
          <p:cNvSpPr/>
          <p:nvPr/>
        </p:nvSpPr>
        <p:spPr>
          <a:xfrm>
            <a:off x="1430254" y="2573254"/>
            <a:ext cx="3027945" cy="30179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EA54A8-8078-428A-9F7B-8C34E313AA38}"/>
              </a:ext>
            </a:extLst>
          </p:cNvPr>
          <p:cNvSpPr/>
          <p:nvPr/>
        </p:nvSpPr>
        <p:spPr>
          <a:xfrm>
            <a:off x="1924051" y="3558340"/>
            <a:ext cx="1965156" cy="149391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96324-0FDE-4CC1-9732-CF7CC3C225A6}"/>
              </a:ext>
            </a:extLst>
          </p:cNvPr>
          <p:cNvSpPr txBox="1"/>
          <p:nvPr/>
        </p:nvSpPr>
        <p:spPr>
          <a:xfrm>
            <a:off x="1774157" y="2014786"/>
            <a:ext cx="2342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WebApp-Client</a:t>
            </a:r>
            <a:endParaRPr lang="en-US" sz="240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C226F-0074-491C-9222-F6B51C3D3331}"/>
              </a:ext>
            </a:extLst>
          </p:cNvPr>
          <p:cNvSpPr txBox="1"/>
          <p:nvPr/>
        </p:nvSpPr>
        <p:spPr>
          <a:xfrm>
            <a:off x="2205288" y="2856995"/>
            <a:ext cx="1329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Angular</a:t>
            </a:r>
            <a:endParaRPr lang="en-US" sz="2400" b="1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6AD5-1611-4632-9333-425CAD420341}"/>
              </a:ext>
            </a:extLst>
          </p:cNvPr>
          <p:cNvSpPr txBox="1"/>
          <p:nvPr/>
        </p:nvSpPr>
        <p:spPr>
          <a:xfrm>
            <a:off x="2255420" y="4050128"/>
            <a:ext cx="12392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</a:rPr>
              <a:t>NodeJS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58D52-D72F-474A-B7FC-8CD13EBD3EDC}"/>
              </a:ext>
            </a:extLst>
          </p:cNvPr>
          <p:cNvSpPr txBox="1"/>
          <p:nvPr/>
        </p:nvSpPr>
        <p:spPr>
          <a:xfrm>
            <a:off x="7108157" y="1854366"/>
            <a:ext cx="32344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Python Flask- Backend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4CAF0-889A-4D3F-A7E3-9A4401691CD6}"/>
              </a:ext>
            </a:extLst>
          </p:cNvPr>
          <p:cNvSpPr/>
          <p:nvPr/>
        </p:nvSpPr>
        <p:spPr>
          <a:xfrm>
            <a:off x="7172826" y="2590800"/>
            <a:ext cx="3308682" cy="4812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5A612-D5B8-4658-938F-5AF8F515050F}"/>
              </a:ext>
            </a:extLst>
          </p:cNvPr>
          <p:cNvSpPr/>
          <p:nvPr/>
        </p:nvSpPr>
        <p:spPr>
          <a:xfrm>
            <a:off x="7172825" y="3212430"/>
            <a:ext cx="3308682" cy="4812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6989F5-8DB6-4D39-8921-F12F46B527B2}"/>
              </a:ext>
            </a:extLst>
          </p:cNvPr>
          <p:cNvSpPr/>
          <p:nvPr/>
        </p:nvSpPr>
        <p:spPr>
          <a:xfrm>
            <a:off x="7172825" y="3793957"/>
            <a:ext cx="3308682" cy="4812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FCD039-613A-4A2A-8DE5-FAE872F566FD}"/>
              </a:ext>
            </a:extLst>
          </p:cNvPr>
          <p:cNvSpPr/>
          <p:nvPr/>
        </p:nvSpPr>
        <p:spPr>
          <a:xfrm>
            <a:off x="7172826" y="4405562"/>
            <a:ext cx="3308682" cy="4812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129D45-CF6B-44B5-BE18-8B7228C15777}"/>
              </a:ext>
            </a:extLst>
          </p:cNvPr>
          <p:cNvSpPr/>
          <p:nvPr/>
        </p:nvSpPr>
        <p:spPr>
          <a:xfrm>
            <a:off x="7172825" y="5007141"/>
            <a:ext cx="3298656" cy="5614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BD29E-3FE8-455C-8995-7C995ACBE09A}"/>
              </a:ext>
            </a:extLst>
          </p:cNvPr>
          <p:cNvSpPr txBox="1"/>
          <p:nvPr/>
        </p:nvSpPr>
        <p:spPr>
          <a:xfrm>
            <a:off x="7739814" y="2606339"/>
            <a:ext cx="20714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Read Input Image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88844-581A-4015-A1FA-D4B7D20CB303}"/>
              </a:ext>
            </a:extLst>
          </p:cNvPr>
          <p:cNvSpPr txBox="1"/>
          <p:nvPr/>
        </p:nvSpPr>
        <p:spPr>
          <a:xfrm>
            <a:off x="7769893" y="3217944"/>
            <a:ext cx="20714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Preprocess Image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66409F-9590-446D-89A4-73414F0C6D20}"/>
              </a:ext>
            </a:extLst>
          </p:cNvPr>
          <p:cNvSpPr txBox="1"/>
          <p:nvPr/>
        </p:nvSpPr>
        <p:spPr>
          <a:xfrm>
            <a:off x="7820023" y="3779417"/>
            <a:ext cx="20714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Run Inference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EDC984-A5BB-4799-8A2E-F4AC9ADE3956}"/>
              </a:ext>
            </a:extLst>
          </p:cNvPr>
          <p:cNvSpPr txBox="1"/>
          <p:nvPr/>
        </p:nvSpPr>
        <p:spPr>
          <a:xfrm>
            <a:off x="7699707" y="4431128"/>
            <a:ext cx="28133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Compute Anomaly Score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CBFA98-573E-4F7A-BDDE-05CA09086C54}"/>
              </a:ext>
            </a:extLst>
          </p:cNvPr>
          <p:cNvSpPr txBox="1"/>
          <p:nvPr/>
        </p:nvSpPr>
        <p:spPr>
          <a:xfrm>
            <a:off x="7809996" y="5032706"/>
            <a:ext cx="20714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Return Result </a:t>
            </a:r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7FC4E5-AD4D-48A7-BB11-CE6B467CE94E}"/>
              </a:ext>
            </a:extLst>
          </p:cNvPr>
          <p:cNvCxnSpPr/>
          <p:nvPr/>
        </p:nvCxnSpPr>
        <p:spPr>
          <a:xfrm flipV="1">
            <a:off x="4458201" y="3587917"/>
            <a:ext cx="2488532" cy="1804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94AA02-3DBC-42EA-856F-E5AA97836FBA}"/>
              </a:ext>
            </a:extLst>
          </p:cNvPr>
          <p:cNvCxnSpPr>
            <a:cxnSpLocks/>
          </p:cNvCxnSpPr>
          <p:nvPr/>
        </p:nvCxnSpPr>
        <p:spPr>
          <a:xfrm flipH="1">
            <a:off x="4430127" y="4518358"/>
            <a:ext cx="2504574" cy="1203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F2DB10D-1E1D-484D-B753-0FDC2D9E4561}"/>
              </a:ext>
            </a:extLst>
          </p:cNvPr>
          <p:cNvSpPr txBox="1"/>
          <p:nvPr/>
        </p:nvSpPr>
        <p:spPr>
          <a:xfrm>
            <a:off x="4679282" y="2854493"/>
            <a:ext cx="2051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POST </a:t>
            </a:r>
            <a:r>
              <a:rPr lang="en-US" b="1" err="1">
                <a:ea typeface="+mn-lt"/>
                <a:cs typeface="+mn-lt"/>
              </a:rPr>
              <a:t>api</a:t>
            </a:r>
            <a:r>
              <a:rPr lang="en-US" b="1">
                <a:ea typeface="+mn-lt"/>
                <a:cs typeface="+mn-lt"/>
              </a:rPr>
              <a:t>/</a:t>
            </a:r>
            <a:r>
              <a:rPr lang="en-US" b="1" err="1">
                <a:ea typeface="+mn-lt"/>
                <a:cs typeface="+mn-lt"/>
              </a:rPr>
              <a:t>detectAnomaly</a:t>
            </a:r>
            <a:endParaRPr lang="en-US" b="1" err="1"/>
          </a:p>
        </p:txBody>
      </p:sp>
    </p:spTree>
    <p:extLst>
      <p:ext uri="{BB962C8B-B14F-4D97-AF65-F5344CB8AC3E}">
        <p14:creationId xmlns:p14="http://schemas.microsoft.com/office/powerpoint/2010/main" val="286587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5115E-AF82-0A44-BD94-3CC3636E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7488A-0212-45EF-ACBC-B38D6A4DF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655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59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127788-49B4-4692-9633-492A9C62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Problem Statement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7D36B8-4EB1-4BF1-8ED4-6B13EEB29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311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112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FE63-E08D-8E47-8905-4E54B74D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Delta 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EDFDA72C-227F-412D-BBEE-C6D05F7AE1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2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Play">
            <a:extLst>
              <a:ext uri="{FF2B5EF4-FFF2-40B4-BE49-F238E27FC236}">
                <a16:creationId xmlns:a16="http://schemas.microsoft.com/office/drawing/2014/main" id="{A1E63DB1-246F-4EA4-947C-410AAE12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FDEF1-276B-CF43-905C-D796DD7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2892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8103-B704-A541-B3CA-0BF4B54B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F296-E461-CE4F-9BDC-5EBD022B6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F-AnoGAN - </a:t>
            </a:r>
            <a:r>
              <a:rPr lang="en-US">
                <a:hlinkClick r:id="rId2"/>
              </a:rPr>
              <a:t>https://arxiv.org/pdf/1703.05921v1.pdf</a:t>
            </a:r>
            <a:endParaRPr lang="en-US"/>
          </a:p>
          <a:p>
            <a:r>
              <a:rPr lang="en-US" err="1"/>
              <a:t>AlphaGAN</a:t>
            </a:r>
            <a:r>
              <a:rPr lang="en-US"/>
              <a:t> - </a:t>
            </a:r>
            <a:r>
              <a:rPr lang="en-US">
                <a:hlinkClick r:id="rId3"/>
              </a:rPr>
              <a:t>https://arxiv.org/pdf/1807.10088.pdf</a:t>
            </a:r>
            <a:r>
              <a:rPr lang="en-US"/>
              <a:t> 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106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5A761-F62A-6B48-B635-1B584A2F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417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117DB-E564-4A41-A949-F524CFBF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cs typeface="Calibri Light"/>
              </a:rPr>
              <a:t>Dataset (MURA-v1.1)</a:t>
            </a:r>
            <a:endParaRPr lang="en-US" sz="38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ABF4F-B99F-6147-81DE-82AD61EE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63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F36D-E7F6-4580-AE98-99FBE245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MURA is one of the largest public radiographic image datasets. </a:t>
            </a:r>
          </a:p>
          <a:p>
            <a:r>
              <a:rPr lang="en-US" sz="1800">
                <a:ea typeface="+mn-lt"/>
                <a:cs typeface="+mn-lt"/>
              </a:rPr>
              <a:t>MURA (</a:t>
            </a:r>
            <a:r>
              <a:rPr lang="en-US" sz="1800" b="1">
                <a:ea typeface="+mn-lt"/>
                <a:cs typeface="+mn-lt"/>
              </a:rPr>
              <a:t>mu</a:t>
            </a:r>
            <a:r>
              <a:rPr lang="en-US" sz="1800">
                <a:ea typeface="+mn-lt"/>
                <a:cs typeface="+mn-lt"/>
              </a:rPr>
              <a:t>sculoskeletal </a:t>
            </a:r>
            <a:r>
              <a:rPr lang="en-US" sz="1800" b="1">
                <a:ea typeface="+mn-lt"/>
                <a:cs typeface="+mn-lt"/>
              </a:rPr>
              <a:t>ra</a:t>
            </a:r>
            <a:r>
              <a:rPr lang="en-US" sz="1800">
                <a:ea typeface="+mn-lt"/>
                <a:cs typeface="+mn-lt"/>
              </a:rPr>
              <a:t>diographs) is a large dataset of bone X-rays. </a:t>
            </a:r>
          </a:p>
          <a:p>
            <a:r>
              <a:rPr lang="en-US" sz="1800">
                <a:ea typeface="+mn-lt"/>
                <a:cs typeface="+mn-lt"/>
              </a:rPr>
              <a:t>Total Size: 3.45gb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17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17EB35-4D5C-493B-8459-98C99FD16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640269" flipV="1">
            <a:off x="5586861" y="-553943"/>
            <a:ext cx="3944178" cy="3944178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EC391-19D3-914C-AAE1-3D41085E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795164" cy="1325563"/>
          </a:xfrm>
        </p:spPr>
        <p:txBody>
          <a:bodyPr>
            <a:normAutofit/>
          </a:bodyPr>
          <a:lstStyle/>
          <a:p>
            <a:r>
              <a:rPr lang="en-US"/>
              <a:t>Dataset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E77A-B31D-C143-BE80-7FF7D091A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2629622" cy="3465703"/>
          </a:xfrm>
        </p:spPr>
        <p:txBody>
          <a:bodyPr>
            <a:normAutofit/>
          </a:bodyPr>
          <a:lstStyle/>
          <a:p>
            <a:r>
              <a:rPr lang="en-US" sz="1400"/>
              <a:t>Elbow</a:t>
            </a:r>
          </a:p>
          <a:p>
            <a:pPr lvl="1"/>
            <a:r>
              <a:rPr lang="en-US" sz="1400"/>
              <a:t>Positive (2006)</a:t>
            </a:r>
          </a:p>
          <a:p>
            <a:pPr lvl="1"/>
            <a:r>
              <a:rPr lang="en-US" sz="1400"/>
              <a:t>Negative (2925)</a:t>
            </a:r>
          </a:p>
          <a:p>
            <a:r>
              <a:rPr lang="en-US" sz="1400"/>
              <a:t>Finger</a:t>
            </a:r>
          </a:p>
          <a:p>
            <a:pPr lvl="1"/>
            <a:r>
              <a:rPr lang="en-US" sz="1400"/>
              <a:t>Positive (1968)</a:t>
            </a:r>
          </a:p>
          <a:p>
            <a:pPr lvl="1"/>
            <a:r>
              <a:rPr lang="en-US" sz="1400"/>
              <a:t>Negative (3138)</a:t>
            </a:r>
          </a:p>
          <a:p>
            <a:r>
              <a:rPr lang="en-US" sz="1400"/>
              <a:t>Forearm</a:t>
            </a:r>
          </a:p>
          <a:p>
            <a:pPr lvl="1"/>
            <a:r>
              <a:rPr lang="en-US" sz="1400"/>
              <a:t>Positive (661)</a:t>
            </a:r>
          </a:p>
          <a:p>
            <a:pPr lvl="1"/>
            <a:r>
              <a:rPr lang="en-US" sz="1400"/>
              <a:t>Negative (1164)</a:t>
            </a:r>
          </a:p>
          <a:p>
            <a:r>
              <a:rPr lang="en-US" sz="1400"/>
              <a:t>Hand</a:t>
            </a:r>
          </a:p>
          <a:p>
            <a:pPr lvl="1"/>
            <a:r>
              <a:rPr lang="en-US" sz="1400"/>
              <a:t>Positive (1484)</a:t>
            </a:r>
          </a:p>
          <a:p>
            <a:pPr lvl="1"/>
            <a:r>
              <a:rPr lang="en-US" sz="1400"/>
              <a:t>Negative (4059)</a:t>
            </a:r>
          </a:p>
        </p:txBody>
      </p:sp>
      <p:pic>
        <p:nvPicPr>
          <p:cNvPr id="5" name="Picture 4" descr="A close up of a persons face&#10;&#10;Description automatically generated">
            <a:extLst>
              <a:ext uri="{FF2B5EF4-FFF2-40B4-BE49-F238E27FC236}">
                <a16:creationId xmlns:a16="http://schemas.microsoft.com/office/drawing/2014/main" id="{C72EA544-98BB-A441-8AF8-38D7E7CB2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r="7402" b="2"/>
          <a:stretch/>
        </p:blipFill>
        <p:spPr>
          <a:xfrm>
            <a:off x="6045200" y="10"/>
            <a:ext cx="3343282" cy="2905636"/>
          </a:xfrm>
          <a:custGeom>
            <a:avLst/>
            <a:gdLst/>
            <a:ahLst/>
            <a:cxnLst/>
            <a:rect l="l" t="t" r="r" b="b"/>
            <a:pathLst>
              <a:path w="3343282" h="2905646">
                <a:moveTo>
                  <a:pt x="546801" y="0"/>
                </a:moveTo>
                <a:lnTo>
                  <a:pt x="2796481" y="0"/>
                </a:lnTo>
                <a:lnTo>
                  <a:pt x="2853670" y="51976"/>
                </a:lnTo>
                <a:cubicBezTo>
                  <a:pt x="3156177" y="354484"/>
                  <a:pt x="3343282" y="772394"/>
                  <a:pt x="3343282" y="1234005"/>
                </a:cubicBezTo>
                <a:cubicBezTo>
                  <a:pt x="3343282" y="2157227"/>
                  <a:pt x="2594863" y="2905646"/>
                  <a:pt x="1671641" y="2905646"/>
                </a:cubicBezTo>
                <a:cubicBezTo>
                  <a:pt x="748420" y="2905646"/>
                  <a:pt x="0" y="2157227"/>
                  <a:pt x="0" y="1234005"/>
                </a:cubicBezTo>
                <a:cubicBezTo>
                  <a:pt x="0" y="772394"/>
                  <a:pt x="187105" y="354484"/>
                  <a:pt x="489613" y="51976"/>
                </a:cubicBezTo>
                <a:close/>
              </a:path>
            </a:pathLst>
          </a:custGeom>
        </p:spPr>
      </p:pic>
      <p:pic>
        <p:nvPicPr>
          <p:cNvPr id="9" name="Picture 8" descr="A picture containing monitor, dark, sitting, screen&#10;&#10;Description automatically generated">
            <a:extLst>
              <a:ext uri="{FF2B5EF4-FFF2-40B4-BE49-F238E27FC236}">
                <a16:creationId xmlns:a16="http://schemas.microsoft.com/office/drawing/2014/main" id="{DB345E14-4D8B-6D40-91B2-7B369FDD1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" r="5" b="5"/>
          <a:stretch/>
        </p:blipFill>
        <p:spPr>
          <a:xfrm>
            <a:off x="6172241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indoor, clothing, sitting, person&#10;&#10;Description automatically generated">
            <a:extLst>
              <a:ext uri="{FF2B5EF4-FFF2-40B4-BE49-F238E27FC236}">
                <a16:creationId xmlns:a16="http://schemas.microsoft.com/office/drawing/2014/main" id="{8C9C56AA-A5EB-5D4E-AD11-45AFAD6A93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2" r="5493" b="1"/>
          <a:stretch/>
        </p:blipFill>
        <p:spPr>
          <a:xfrm>
            <a:off x="9523005" y="10"/>
            <a:ext cx="2668994" cy="3864758"/>
          </a:xfrm>
          <a:custGeom>
            <a:avLst/>
            <a:gdLst/>
            <a:ahLst/>
            <a:cxnLst/>
            <a:rect l="l" t="t" r="r" b="b"/>
            <a:pathLst>
              <a:path w="2668994" h="3864768">
                <a:moveTo>
                  <a:pt x="1215406" y="0"/>
                </a:moveTo>
                <a:lnTo>
                  <a:pt x="2668994" y="0"/>
                </a:lnTo>
                <a:lnTo>
                  <a:pt x="2668994" y="3754247"/>
                </a:lnTo>
                <a:lnTo>
                  <a:pt x="2614574" y="3774165"/>
                </a:lnTo>
                <a:cubicBezTo>
                  <a:pt x="2425260" y="3833048"/>
                  <a:pt x="2223979" y="3864768"/>
                  <a:pt x="2015289" y="3864768"/>
                </a:cubicBezTo>
                <a:cubicBezTo>
                  <a:pt x="902276" y="3864768"/>
                  <a:pt x="0" y="2962492"/>
                  <a:pt x="0" y="1849479"/>
                </a:cubicBezTo>
                <a:cubicBezTo>
                  <a:pt x="0" y="1084283"/>
                  <a:pt x="426467" y="418692"/>
                  <a:pt x="1054683" y="77425"/>
                </a:cubicBezTo>
                <a:close/>
              </a:path>
            </a:pathLst>
          </a:custGeom>
        </p:spPr>
      </p:pic>
      <p:pic>
        <p:nvPicPr>
          <p:cNvPr id="11" name="Picture 10" descr="A picture containing dark, sitting, lit, light&#10;&#10;Description automatically generated">
            <a:extLst>
              <a:ext uri="{FF2B5EF4-FFF2-40B4-BE49-F238E27FC236}">
                <a16:creationId xmlns:a16="http://schemas.microsoft.com/office/drawing/2014/main" id="{9AFC6D1D-DC12-CE48-A121-331A2A3C60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r="-6" b="15428"/>
          <a:stretch/>
        </p:blipFill>
        <p:spPr>
          <a:xfrm>
            <a:off x="10404210" y="4001294"/>
            <a:ext cx="1787791" cy="2856706"/>
          </a:xfrm>
          <a:custGeom>
            <a:avLst/>
            <a:gdLst/>
            <a:ahLst/>
            <a:cxnLst/>
            <a:rect l="l" t="t" r="r" b="b"/>
            <a:pathLst>
              <a:path w="1787791" h="2856706">
                <a:moveTo>
                  <a:pt x="1531941" y="0"/>
                </a:moveTo>
                <a:cubicBezTo>
                  <a:pt x="1584820" y="0"/>
                  <a:pt x="1637074" y="2679"/>
                  <a:pt x="1688573" y="7909"/>
                </a:cubicBezTo>
                <a:lnTo>
                  <a:pt x="1787791" y="23052"/>
                </a:lnTo>
                <a:lnTo>
                  <a:pt x="1787791" y="2856706"/>
                </a:lnTo>
                <a:lnTo>
                  <a:pt x="765053" y="2856706"/>
                </a:lnTo>
                <a:lnTo>
                  <a:pt x="675418" y="2802252"/>
                </a:lnTo>
                <a:cubicBezTo>
                  <a:pt x="267919" y="2526951"/>
                  <a:pt x="0" y="2060735"/>
                  <a:pt x="0" y="1531942"/>
                </a:cubicBezTo>
                <a:cubicBezTo>
                  <a:pt x="0" y="685873"/>
                  <a:pt x="685873" y="0"/>
                  <a:pt x="1531941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9479A9-F35F-9F49-AEAB-120F2344D002}"/>
              </a:ext>
            </a:extLst>
          </p:cNvPr>
          <p:cNvSpPr txBox="1"/>
          <p:nvPr/>
        </p:nvSpPr>
        <p:spPr>
          <a:xfrm>
            <a:off x="2943582" y="1831420"/>
            <a:ext cx="215123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err="1"/>
              <a:t>Humerus</a:t>
            </a:r>
            <a:endParaRPr lang="en-US" sz="140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Positive (599)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Negative (673)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Shoulder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Positive (4168)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Negative (4211)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Wrist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Positive (3987)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Negative (5765)</a:t>
            </a:r>
          </a:p>
        </p:txBody>
      </p:sp>
    </p:spTree>
    <p:extLst>
      <p:ext uri="{BB962C8B-B14F-4D97-AF65-F5344CB8AC3E}">
        <p14:creationId xmlns:p14="http://schemas.microsoft.com/office/powerpoint/2010/main" val="409782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E396D-833E-DD4F-89BF-526D8D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4502-619D-E34E-8353-98F334D17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/>
              <a:t>Crop Image: Using OpenCV, we cropped the image based on where contours were visible</a:t>
            </a:r>
          </a:p>
          <a:p>
            <a:r>
              <a:rPr lang="en-US"/>
              <a:t>Resize Image: Reduce the size of image to a size that is much more manageable</a:t>
            </a:r>
          </a:p>
          <a:p>
            <a:r>
              <a:rPr lang="en-US"/>
              <a:t>Augmentation</a:t>
            </a:r>
          </a:p>
          <a:p>
            <a:pPr lvl="1"/>
            <a:r>
              <a:rPr lang="en-US"/>
              <a:t>Flipping</a:t>
            </a:r>
          </a:p>
          <a:p>
            <a:pPr lvl="1"/>
            <a:r>
              <a:rPr lang="en-US"/>
              <a:t>Rotating </a:t>
            </a:r>
          </a:p>
          <a:p>
            <a:pPr lvl="1"/>
            <a:r>
              <a:rPr lang="en-US"/>
              <a:t>Zoom in/out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CE8672-4509-6048-AC56-5E22B9C49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9" r="2" b="1612"/>
          <a:stretch/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515243-B837-434B-804F-80E1D0BEC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r="6" b="7553"/>
          <a:stretch/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057556-063B-DF43-A0C7-611113511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r="10688" b="4"/>
          <a:stretch/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7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22465-BA1F-694F-82ED-FA5AA04B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/>
              <a:t>Alpha GAN</a:t>
            </a:r>
          </a:p>
        </p:txBody>
      </p:sp>
      <p:sp>
        <p:nvSpPr>
          <p:cNvPr id="3079" name="Rectangle 7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Rectangle 7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Entropy | Free Full-Text | Utilizing Amari-Alpha Divergence to Stabilize  the Training of Generative Adversarial Networks | HTML">
            <a:extLst>
              <a:ext uri="{FF2B5EF4-FFF2-40B4-BE49-F238E27FC236}">
                <a16:creationId xmlns:a16="http://schemas.microsoft.com/office/drawing/2014/main" id="{E76F6DB4-D06F-E649-A67B-706E205BB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" b="11491"/>
          <a:stretch/>
        </p:blipFill>
        <p:spPr bwMode="auto">
          <a:xfrm>
            <a:off x="959205" y="364142"/>
            <a:ext cx="10369645" cy="38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9D37-AFD9-6544-A137-6E27838B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800"/>
              <a:t>Loss: Binary cross entropy between fake/reconstructed images</a:t>
            </a:r>
          </a:p>
          <a:p>
            <a:r>
              <a:rPr lang="en-US" sz="1800"/>
              <a:t>Outlier Score: Mean Square Error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7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22465-BA1F-694F-82ED-FA5AA04B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/>
              <a:t>F-</a:t>
            </a:r>
            <a:r>
              <a:rPr lang="en-US" sz="3200" err="1"/>
              <a:t>AnoGAN</a:t>
            </a:r>
            <a:endParaRPr lang="en-US" sz="3200"/>
          </a:p>
        </p:txBody>
      </p:sp>
      <p:sp>
        <p:nvSpPr>
          <p:cNvPr id="3079" name="Rectangle 7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Rectangle 7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9D37-AFD9-6544-A137-6E27838B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800"/>
              <a:t>Loss: Adversarial loss</a:t>
            </a:r>
          </a:p>
          <a:p>
            <a:r>
              <a:rPr lang="en-US" sz="1800"/>
              <a:t>Formula for loss  = mean(</a:t>
            </a:r>
            <a:r>
              <a:rPr lang="en-US" sz="1800" err="1"/>
              <a:t>fake_data</a:t>
            </a:r>
            <a:r>
              <a:rPr lang="en-US" sz="1800"/>
              <a:t>) - mean(</a:t>
            </a:r>
            <a:r>
              <a:rPr lang="en-US" sz="1800" err="1"/>
              <a:t>real_data</a:t>
            </a:r>
            <a:r>
              <a:rPr lang="en-US" sz="1800"/>
              <a:t>)  + </a:t>
            </a:r>
            <a:r>
              <a:rPr lang="en-US" sz="1800" err="1"/>
              <a:t>lambda_gp</a:t>
            </a:r>
            <a:r>
              <a:rPr lang="en-US" sz="1800"/>
              <a:t> * </a:t>
            </a:r>
            <a:r>
              <a:rPr lang="en-US" sz="1800" err="1"/>
              <a:t>gradient_penalty</a:t>
            </a:r>
            <a:endParaRPr lang="en-US" sz="180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43455E6-C78D-8F44-89FB-E2D59F70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6" y="865848"/>
            <a:ext cx="11001167" cy="29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1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98053-BCB0-6141-9C0F-5CA57547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5200"/>
              <a:t>Loss Definitions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0D56FE59-D7F9-CC49-9E3A-3ED10B1B9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3"/>
          <a:stretch/>
        </p:blipFill>
        <p:spPr>
          <a:xfrm>
            <a:off x="7684008" y="1"/>
            <a:ext cx="4507992" cy="224028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10F4-7384-D64F-8EFD-0203428F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sz="2200"/>
              <a:t>Reconstruction Loss: Differences between the original and reconstructed images</a:t>
            </a:r>
          </a:p>
          <a:p>
            <a:r>
              <a:rPr lang="en-US" sz="2200"/>
              <a:t>Feature Matching Loss: Differences between the encoded features of hidden layers in the encoder and discriminator</a:t>
            </a:r>
          </a:p>
          <a:p>
            <a:r>
              <a:rPr lang="en-US" sz="2200"/>
              <a:t>Discriminator Loss: Output of the discriminator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AABDA-07BE-B54C-999A-29B7338F6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2"/>
          <a:stretch/>
        </p:blipFill>
        <p:spPr>
          <a:xfrm>
            <a:off x="7684008" y="2308860"/>
            <a:ext cx="4507992" cy="224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EDE75-DA99-6C41-AE26-A3D65E253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3"/>
          <a:stretch/>
        </p:blipFill>
        <p:spPr>
          <a:xfrm>
            <a:off x="7684008" y="4617720"/>
            <a:ext cx="4507992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9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DA2C-128B-47F3-A932-6DC9F53F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10" y="304967"/>
            <a:ext cx="10415337" cy="7540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Inference - Architecture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DFE3B-AEB7-4BEC-906D-12D0705D0C8F}"/>
              </a:ext>
            </a:extLst>
          </p:cNvPr>
          <p:cNvSpPr/>
          <p:nvPr/>
        </p:nvSpPr>
        <p:spPr>
          <a:xfrm>
            <a:off x="214567" y="1560346"/>
            <a:ext cx="11812496" cy="43818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7AF4D-D5FE-4DD0-A044-18C336DB9AF1}"/>
              </a:ext>
            </a:extLst>
          </p:cNvPr>
          <p:cNvSpPr/>
          <p:nvPr/>
        </p:nvSpPr>
        <p:spPr>
          <a:xfrm>
            <a:off x="7057532" y="3617493"/>
            <a:ext cx="2175709" cy="912394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DA2A8-F579-44BA-9AB9-E2ED4EB9F275}"/>
              </a:ext>
            </a:extLst>
          </p:cNvPr>
          <p:cNvSpPr/>
          <p:nvPr/>
        </p:nvSpPr>
        <p:spPr>
          <a:xfrm>
            <a:off x="9870041" y="3797967"/>
            <a:ext cx="2055394" cy="792077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Detect Anomaly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A65FE-C23D-4C11-A4BC-CEC33CFD3261}"/>
              </a:ext>
            </a:extLst>
          </p:cNvPr>
          <p:cNvSpPr txBox="1"/>
          <p:nvPr/>
        </p:nvSpPr>
        <p:spPr>
          <a:xfrm>
            <a:off x="265200" y="2912143"/>
            <a:ext cx="12292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Input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F4F781-5F4A-4A39-B253-E43D9A034106}"/>
              </a:ext>
            </a:extLst>
          </p:cNvPr>
          <p:cNvCxnSpPr/>
          <p:nvPr/>
        </p:nvCxnSpPr>
        <p:spPr>
          <a:xfrm>
            <a:off x="5300417" y="3094623"/>
            <a:ext cx="2006" cy="25266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F35B71F-FB9D-4476-893F-3A76E394B1AD}"/>
              </a:ext>
            </a:extLst>
          </p:cNvPr>
          <p:cNvSpPr/>
          <p:nvPr/>
        </p:nvSpPr>
        <p:spPr>
          <a:xfrm>
            <a:off x="1566195" y="3016237"/>
            <a:ext cx="370974" cy="22057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3A510-CCF0-4448-9475-E621ED4AC293}"/>
              </a:ext>
            </a:extLst>
          </p:cNvPr>
          <p:cNvSpPr txBox="1"/>
          <p:nvPr/>
        </p:nvSpPr>
        <p:spPr>
          <a:xfrm>
            <a:off x="2310568" y="2932196"/>
            <a:ext cx="1169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Generator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5F711-195E-40E0-9B63-F7C2CB2D2C8D}"/>
              </a:ext>
            </a:extLst>
          </p:cNvPr>
          <p:cNvSpPr txBox="1"/>
          <p:nvPr/>
        </p:nvSpPr>
        <p:spPr>
          <a:xfrm>
            <a:off x="4546437" y="3573880"/>
            <a:ext cx="14899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Discriminator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C7BD8-B97A-4E6E-B84D-E072DB69C439}"/>
              </a:ext>
            </a:extLst>
          </p:cNvPr>
          <p:cNvSpPr txBox="1"/>
          <p:nvPr/>
        </p:nvSpPr>
        <p:spPr>
          <a:xfrm>
            <a:off x="7101151" y="3703654"/>
            <a:ext cx="2101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Compute Feature Difference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4CB742-39B3-4D4C-9848-5FD8306A59DD}"/>
              </a:ext>
            </a:extLst>
          </p:cNvPr>
          <p:cNvCxnSpPr/>
          <p:nvPr/>
        </p:nvCxnSpPr>
        <p:spPr>
          <a:xfrm>
            <a:off x="3671140" y="3069555"/>
            <a:ext cx="1654340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34FB00-47C6-41C0-B351-BA0C8942F8A5}"/>
              </a:ext>
            </a:extLst>
          </p:cNvPr>
          <p:cNvCxnSpPr>
            <a:cxnSpLocks/>
          </p:cNvCxnSpPr>
          <p:nvPr/>
        </p:nvCxnSpPr>
        <p:spPr>
          <a:xfrm flipH="1" flipV="1">
            <a:off x="697836" y="3309521"/>
            <a:ext cx="10026" cy="142373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3EBAE4-E8A3-4BFC-A4CA-C837A3C931A8}"/>
              </a:ext>
            </a:extLst>
          </p:cNvPr>
          <p:cNvCxnSpPr>
            <a:cxnSpLocks/>
          </p:cNvCxnSpPr>
          <p:nvPr/>
        </p:nvCxnSpPr>
        <p:spPr>
          <a:xfrm flipV="1">
            <a:off x="708365" y="4710865"/>
            <a:ext cx="3791952" cy="2807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rapezoid 27">
            <a:extLst>
              <a:ext uri="{FF2B5EF4-FFF2-40B4-BE49-F238E27FC236}">
                <a16:creationId xmlns:a16="http://schemas.microsoft.com/office/drawing/2014/main" id="{2335E3AF-ADC2-48C7-A70A-EF0823FFB178}"/>
              </a:ext>
            </a:extLst>
          </p:cNvPr>
          <p:cNvSpPr/>
          <p:nvPr/>
        </p:nvSpPr>
        <p:spPr>
          <a:xfrm rot="16200000">
            <a:off x="2445423" y="2304569"/>
            <a:ext cx="912394" cy="1604208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DB2EDC44-963E-46EF-8387-B499E8C11DFB}"/>
              </a:ext>
            </a:extLst>
          </p:cNvPr>
          <p:cNvSpPr/>
          <p:nvPr/>
        </p:nvSpPr>
        <p:spPr>
          <a:xfrm rot="5400000">
            <a:off x="4962028" y="2916174"/>
            <a:ext cx="802105" cy="1594182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989182-1627-4C3A-9375-28AB72D1035F}"/>
              </a:ext>
            </a:extLst>
          </p:cNvPr>
          <p:cNvSpPr txBox="1"/>
          <p:nvPr/>
        </p:nvSpPr>
        <p:spPr>
          <a:xfrm>
            <a:off x="4546436" y="4586537"/>
            <a:ext cx="14899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Discriminator</a:t>
            </a:r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12E1FA5F-264B-4984-A9F8-488B38ED3813}"/>
              </a:ext>
            </a:extLst>
          </p:cNvPr>
          <p:cNvSpPr/>
          <p:nvPr/>
        </p:nvSpPr>
        <p:spPr>
          <a:xfrm rot="5400000">
            <a:off x="4952001" y="3938857"/>
            <a:ext cx="802105" cy="1594182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6F2FDE-10A8-4125-887D-0A9250C906A3}"/>
              </a:ext>
            </a:extLst>
          </p:cNvPr>
          <p:cNvCxnSpPr>
            <a:cxnSpLocks/>
          </p:cNvCxnSpPr>
          <p:nvPr/>
        </p:nvCxnSpPr>
        <p:spPr>
          <a:xfrm>
            <a:off x="6182733" y="3676149"/>
            <a:ext cx="874799" cy="2433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CE4D6-4ECC-4A06-B2BA-910FFA36FB06}"/>
              </a:ext>
            </a:extLst>
          </p:cNvPr>
          <p:cNvCxnSpPr>
            <a:cxnSpLocks/>
          </p:cNvCxnSpPr>
          <p:nvPr/>
        </p:nvCxnSpPr>
        <p:spPr>
          <a:xfrm flipV="1">
            <a:off x="6192760" y="4243818"/>
            <a:ext cx="854745" cy="4550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3748B94-6C89-456E-A904-4A0026E544FA}"/>
              </a:ext>
            </a:extLst>
          </p:cNvPr>
          <p:cNvSpPr txBox="1"/>
          <p:nvPr/>
        </p:nvSpPr>
        <p:spPr>
          <a:xfrm>
            <a:off x="6700340" y="4650836"/>
            <a:ext cx="3164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2. Feature Distance: </a:t>
            </a:r>
            <a:r>
              <a:rPr lang="en-US" b="1" err="1">
                <a:cs typeface="Calibri"/>
              </a:rPr>
              <a:t>mse_loss</a:t>
            </a:r>
            <a:endParaRPr lang="en-US" b="1"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2B5D-9DB4-4AE4-99A8-72A536FD895D}"/>
              </a:ext>
            </a:extLst>
          </p:cNvPr>
          <p:cNvSpPr txBox="1"/>
          <p:nvPr/>
        </p:nvSpPr>
        <p:spPr>
          <a:xfrm>
            <a:off x="3924805" y="2721643"/>
            <a:ext cx="1600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Fake Image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EBBE6EE-B856-8E48-851E-9CF6E27C11F7}"/>
              </a:ext>
            </a:extLst>
          </p:cNvPr>
          <p:cNvCxnSpPr>
            <a:cxnSpLocks/>
          </p:cNvCxnSpPr>
          <p:nvPr/>
        </p:nvCxnSpPr>
        <p:spPr>
          <a:xfrm flipV="1">
            <a:off x="3738943" y="2765729"/>
            <a:ext cx="4538915" cy="20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503ECFD-D597-0E4A-A0B2-75ABAA5FF7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00596" y="-1205489"/>
            <a:ext cx="365983" cy="7588546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B3C7F-7E63-7F41-92FF-7F31A0F4EB50}"/>
              </a:ext>
            </a:extLst>
          </p:cNvPr>
          <p:cNvSpPr/>
          <p:nvPr/>
        </p:nvSpPr>
        <p:spPr>
          <a:xfrm>
            <a:off x="8413341" y="2201799"/>
            <a:ext cx="1870405" cy="704348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Compute image 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B195C-F717-E74E-AB9E-30480D5024B5}"/>
              </a:ext>
            </a:extLst>
          </p:cNvPr>
          <p:cNvSpPr txBox="1"/>
          <p:nvPr/>
        </p:nvSpPr>
        <p:spPr>
          <a:xfrm>
            <a:off x="8311945" y="2939215"/>
            <a:ext cx="19771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1. Image Distance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7AD34CB-515F-C74B-891B-36CD370D7EFD}"/>
              </a:ext>
            </a:extLst>
          </p:cNvPr>
          <p:cNvCxnSpPr>
            <a:cxnSpLocks/>
          </p:cNvCxnSpPr>
          <p:nvPr/>
        </p:nvCxnSpPr>
        <p:spPr>
          <a:xfrm>
            <a:off x="10283746" y="2689328"/>
            <a:ext cx="854624" cy="1058507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26938C-33E9-D64F-B14D-2974CEE83FF8}"/>
              </a:ext>
            </a:extLst>
          </p:cNvPr>
          <p:cNvCxnSpPr>
            <a:cxnSpLocks/>
          </p:cNvCxnSpPr>
          <p:nvPr/>
        </p:nvCxnSpPr>
        <p:spPr>
          <a:xfrm flipV="1">
            <a:off x="9233241" y="4168940"/>
            <a:ext cx="566616" cy="50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2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Unsupervised Anomaly Detection on X-Ray Images </vt:lpstr>
      <vt:lpstr>Problem Statement</vt:lpstr>
      <vt:lpstr>Dataset (MURA-v1.1)</vt:lpstr>
      <vt:lpstr>Dataset Samples</vt:lpstr>
      <vt:lpstr>Preprocessing</vt:lpstr>
      <vt:lpstr>Alpha GAN</vt:lpstr>
      <vt:lpstr>F-AnoGAN</vt:lpstr>
      <vt:lpstr>Loss Definitions</vt:lpstr>
      <vt:lpstr>Inference - Architecture</vt:lpstr>
      <vt:lpstr>Inference pipeline</vt:lpstr>
      <vt:lpstr>Google Cloud Platform TPU</vt:lpstr>
      <vt:lpstr>Metrics visualization for AlphaGAN </vt:lpstr>
      <vt:lpstr>True Positive Rate vs. False Positive Rate</vt:lpstr>
      <vt:lpstr>AnoGAN Metrics</vt:lpstr>
      <vt:lpstr>Comparison: f-AnoGAN vs. AlphaGAN</vt:lpstr>
      <vt:lpstr>Integration Pipeline</vt:lpstr>
      <vt:lpstr>TensorFlow Extended (TFX)</vt:lpstr>
      <vt:lpstr>Anomaly Detection Web App. Integration</vt:lpstr>
      <vt:lpstr>Results Summary</vt:lpstr>
      <vt:lpstr>Delta </vt:lpstr>
      <vt:lpstr>Demo</vt:lpstr>
      <vt:lpstr>Reference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Anomaly Detection on X-Ray Images </dc:title>
  <dc:creator>jeyasri ss</dc:creator>
  <cp:revision>2</cp:revision>
  <dcterms:created xsi:type="dcterms:W3CDTF">2020-12-08T01:19:35Z</dcterms:created>
  <dcterms:modified xsi:type="dcterms:W3CDTF">2020-12-08T03:55:22Z</dcterms:modified>
</cp:coreProperties>
</file>